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835" r:id="rId1"/>
  </p:sldMasterIdLst>
  <p:notesMasterIdLst>
    <p:notesMasterId r:id="rId46"/>
  </p:notesMasterIdLst>
  <p:sldIdLst>
    <p:sldId id="258" r:id="rId2"/>
    <p:sldId id="259" r:id="rId3"/>
    <p:sldId id="260" r:id="rId4"/>
    <p:sldId id="261" r:id="rId5"/>
    <p:sldId id="262"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88" r:id="rId19"/>
    <p:sldId id="289" r:id="rId20"/>
    <p:sldId id="290" r:id="rId21"/>
    <p:sldId id="279" r:id="rId22"/>
    <p:sldId id="280" r:id="rId23"/>
    <p:sldId id="291" r:id="rId24"/>
    <p:sldId id="292" r:id="rId25"/>
    <p:sldId id="298" r:id="rId26"/>
    <p:sldId id="294" r:id="rId27"/>
    <p:sldId id="295" r:id="rId28"/>
    <p:sldId id="296" r:id="rId29"/>
    <p:sldId id="293" r:id="rId30"/>
    <p:sldId id="297" r:id="rId31"/>
    <p:sldId id="299" r:id="rId32"/>
    <p:sldId id="300" r:id="rId33"/>
    <p:sldId id="301" r:id="rId34"/>
    <p:sldId id="302" r:id="rId35"/>
    <p:sldId id="303" r:id="rId36"/>
    <p:sldId id="304" r:id="rId37"/>
    <p:sldId id="305" r:id="rId38"/>
    <p:sldId id="306" r:id="rId39"/>
    <p:sldId id="307" r:id="rId40"/>
    <p:sldId id="308" r:id="rId41"/>
    <p:sldId id="309" r:id="rId42"/>
    <p:sldId id="310" r:id="rId43"/>
    <p:sldId id="311" r:id="rId44"/>
    <p:sldId id="312" r:id="rId4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30"/>
    <p:restoredTop sz="93934"/>
  </p:normalViewPr>
  <p:slideViewPr>
    <p:cSldViewPr snapToGrid="0" snapToObjects="1">
      <p:cViewPr varScale="1">
        <p:scale>
          <a:sx n="125" d="100"/>
          <a:sy n="125" d="100"/>
        </p:scale>
        <p:origin x="136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b9e213c133_0_57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b9e213c133_0_5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bab159a6d6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2" name="Google Shape;1692;gbab159a6d6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3"/>
        <p:cNvGrpSpPr/>
        <p:nvPr/>
      </p:nvGrpSpPr>
      <p:grpSpPr>
        <a:xfrm>
          <a:off x="0" y="0"/>
          <a:ext cx="0" cy="0"/>
          <a:chOff x="0" y="0"/>
          <a:chExt cx="0" cy="0"/>
        </a:xfrm>
      </p:grpSpPr>
      <p:sp>
        <p:nvSpPr>
          <p:cNvPr id="1714" name="Google Shape;1714;gbab159a6d6_0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5" name="Google Shape;1715;gbab159a6d6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6"/>
        <p:cNvGrpSpPr/>
        <p:nvPr/>
      </p:nvGrpSpPr>
      <p:grpSpPr>
        <a:xfrm>
          <a:off x="0" y="0"/>
          <a:ext cx="0" cy="0"/>
          <a:chOff x="0" y="0"/>
          <a:chExt cx="0" cy="0"/>
        </a:xfrm>
      </p:grpSpPr>
      <p:sp>
        <p:nvSpPr>
          <p:cNvPr id="1737" name="Google Shape;1737;gbab159a6d6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8" name="Google Shape;1738;gbab159a6d6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8"/>
        <p:cNvGrpSpPr/>
        <p:nvPr/>
      </p:nvGrpSpPr>
      <p:grpSpPr>
        <a:xfrm>
          <a:off x="0" y="0"/>
          <a:ext cx="0" cy="0"/>
          <a:chOff x="0" y="0"/>
          <a:chExt cx="0" cy="0"/>
        </a:xfrm>
      </p:grpSpPr>
      <p:sp>
        <p:nvSpPr>
          <p:cNvPr id="1759" name="Google Shape;1759;gbab159a6d6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0" name="Google Shape;1760;gbab159a6d6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Google Shape;1781;gbab159a6d6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2" name="Google Shape;1782;gbab159a6d6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9"/>
        <p:cNvGrpSpPr/>
        <p:nvPr/>
      </p:nvGrpSpPr>
      <p:grpSpPr>
        <a:xfrm>
          <a:off x="0" y="0"/>
          <a:ext cx="0" cy="0"/>
          <a:chOff x="0" y="0"/>
          <a:chExt cx="0" cy="0"/>
        </a:xfrm>
      </p:grpSpPr>
      <p:sp>
        <p:nvSpPr>
          <p:cNvPr id="1790" name="Google Shape;1790;gbab159a6d6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1" name="Google Shape;1791;gbab159a6d6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4"/>
        <p:cNvGrpSpPr/>
        <p:nvPr/>
      </p:nvGrpSpPr>
      <p:grpSpPr>
        <a:xfrm>
          <a:off x="0" y="0"/>
          <a:ext cx="0" cy="0"/>
          <a:chOff x="0" y="0"/>
          <a:chExt cx="0" cy="0"/>
        </a:xfrm>
      </p:grpSpPr>
      <p:sp>
        <p:nvSpPr>
          <p:cNvPr id="1825" name="Google Shape;1825;gbab159a6d6_0_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6" name="Google Shape;1826;gbab159a6d6_0_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gbab159a6d6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2" name="Google Shape;1872;gbab159a6d6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True Positive Rate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gbab159a6d6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2" name="Google Shape;1872;gbab159a6d6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True Positive Rate</a:t>
            </a:r>
            <a:endParaRPr/>
          </a:p>
        </p:txBody>
      </p:sp>
    </p:spTree>
    <p:extLst>
      <p:ext uri="{BB962C8B-B14F-4D97-AF65-F5344CB8AC3E}">
        <p14:creationId xmlns:p14="http://schemas.microsoft.com/office/powerpoint/2010/main" val="2377278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gbab159a6d6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2" name="Google Shape;1872;gbab159a6d6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True Positive Rate</a:t>
            </a:r>
            <a:endParaRPr/>
          </a:p>
        </p:txBody>
      </p:sp>
    </p:spTree>
    <p:extLst>
      <p:ext uri="{BB962C8B-B14F-4D97-AF65-F5344CB8AC3E}">
        <p14:creationId xmlns:p14="http://schemas.microsoft.com/office/powerpoint/2010/main" val="1906509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b9e213c13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b9e213c133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gbab159a6d6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2" name="Google Shape;1872;gbab159a6d6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True Positive Rate</a:t>
            </a:r>
            <a:endParaRPr/>
          </a:p>
        </p:txBody>
      </p:sp>
    </p:spTree>
    <p:extLst>
      <p:ext uri="{BB962C8B-B14F-4D97-AF65-F5344CB8AC3E}">
        <p14:creationId xmlns:p14="http://schemas.microsoft.com/office/powerpoint/2010/main" val="22673260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bab159a6d6_0_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 name="Google Shape;2059;gbab159a6d6_0_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b9e213c13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b9e213c133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83170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b9e213c13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b9e213c133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91722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64823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42699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32183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91270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7490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b9e213c133_0_5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b9e213c133_0_5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18188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47292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3388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80165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9197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85286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30033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44143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13598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9841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b9e213c133_0_5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4" name="Google Shape;1484;gb9e213c133_0_5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gb9e213c133_0_59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6" name="Google Shape;1556;gb9e213c133_0_59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gb9e213c133_0_5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6" name="Google Shape;1606;gb9e213c133_0_5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gbab159a6d6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3" name="Google Shape;1613;gbab159a6d6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7"/>
        <p:cNvGrpSpPr/>
        <p:nvPr/>
      </p:nvGrpSpPr>
      <p:grpSpPr>
        <a:xfrm>
          <a:off x="0" y="0"/>
          <a:ext cx="0" cy="0"/>
          <a:chOff x="0" y="0"/>
          <a:chExt cx="0" cy="0"/>
        </a:xfrm>
      </p:grpSpPr>
      <p:sp>
        <p:nvSpPr>
          <p:cNvPr id="1628" name="Google Shape;1628;gbab159a6d6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9" name="Google Shape;1629;gbab159a6d6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8"/>
        <p:cNvGrpSpPr/>
        <p:nvPr/>
      </p:nvGrpSpPr>
      <p:grpSpPr>
        <a:xfrm>
          <a:off x="0" y="0"/>
          <a:ext cx="0" cy="0"/>
          <a:chOff x="0" y="0"/>
          <a:chExt cx="0" cy="0"/>
        </a:xfrm>
      </p:grpSpPr>
      <p:sp>
        <p:nvSpPr>
          <p:cNvPr id="1669" name="Google Shape;1669;gbab159a6d6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0" name="Google Shape;1670;gbab159a6d6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Option 1)">
  <p:cSld name="Title Slide">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600025" y="1371600"/>
            <a:ext cx="5670300" cy="14781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SzPts val="5200"/>
              <a:buFont typeface="Roboto"/>
              <a:buNone/>
              <a:defRPr sz="52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9pPr>
          </a:lstStyle>
          <a:p>
            <a:endParaRPr/>
          </a:p>
        </p:txBody>
      </p:sp>
      <p:sp>
        <p:nvSpPr>
          <p:cNvPr id="17" name="Google Shape;17;p3"/>
          <p:cNvSpPr txBox="1">
            <a:spLocks noGrp="1"/>
          </p:cNvSpPr>
          <p:nvPr>
            <p:ph type="subTitle" idx="1"/>
          </p:nvPr>
        </p:nvSpPr>
        <p:spPr>
          <a:xfrm>
            <a:off x="600025" y="3080150"/>
            <a:ext cx="5612700" cy="1160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2800"/>
              <a:buFont typeface="Roboto"/>
              <a:buNone/>
              <a:defRPr sz="2800" b="0"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
        <p:nvSpPr>
          <p:cNvPr id="18" name="Google Shape;18;p3"/>
          <p:cNvSpPr txBox="1">
            <a:spLocks noGrp="1"/>
          </p:cNvSpPr>
          <p:nvPr>
            <p:ph type="subTitle" idx="2"/>
          </p:nvPr>
        </p:nvSpPr>
        <p:spPr>
          <a:xfrm>
            <a:off x="600019" y="4301925"/>
            <a:ext cx="3683100" cy="5370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800"/>
              </a:spcBef>
              <a:spcAft>
                <a:spcPts val="0"/>
              </a:spcAft>
              <a:buClr>
                <a:schemeClr val="accent1"/>
              </a:buClr>
              <a:buSzPts val="1400"/>
              <a:buFont typeface="Roboto"/>
              <a:buNone/>
              <a:defRPr sz="1400" b="0" i="0" u="none" strike="noStrike" cap="none">
                <a:solidFill>
                  <a:srgbClr val="A5A5A5"/>
                </a:solidFill>
                <a:latin typeface="Roboto"/>
                <a:ea typeface="Roboto"/>
                <a:cs typeface="Roboto"/>
                <a:sym typeface="Roboto"/>
              </a:defRPr>
            </a:lvl1pPr>
            <a:lvl2pPr marR="0" lvl="1" algn="l" rtl="0">
              <a:lnSpc>
                <a:spcPct val="90000"/>
              </a:lnSpc>
              <a:spcBef>
                <a:spcPts val="800"/>
              </a:spcBef>
              <a:spcAft>
                <a:spcPts val="0"/>
              </a:spcAft>
              <a:buClr>
                <a:srgbClr val="7F7F7F"/>
              </a:buClr>
              <a:buSzPts val="1400"/>
              <a:buFont typeface="Roboto"/>
              <a:buNone/>
              <a:defRPr sz="1400" b="0" i="0" u="none" strike="noStrike" cap="none">
                <a:solidFill>
                  <a:srgbClr val="A5A5A5"/>
                </a:solidFill>
                <a:latin typeface="Roboto"/>
                <a:ea typeface="Roboto"/>
                <a:cs typeface="Roboto"/>
                <a:sym typeface="Roboto"/>
              </a:defRPr>
            </a:lvl2pPr>
            <a:lvl3pPr marR="0" lvl="2" algn="l" rtl="0">
              <a:lnSpc>
                <a:spcPct val="90000"/>
              </a:lnSpc>
              <a:spcBef>
                <a:spcPts val="800"/>
              </a:spcBef>
              <a:spcAft>
                <a:spcPts val="0"/>
              </a:spcAft>
              <a:buClr>
                <a:schemeClr val="lt2"/>
              </a:buClr>
              <a:buSzPts val="1400"/>
              <a:buFont typeface="Roboto"/>
              <a:buNone/>
              <a:defRPr sz="1400" b="0" i="0" u="none" strike="noStrike" cap="none">
                <a:solidFill>
                  <a:srgbClr val="A5A5A5"/>
                </a:solidFill>
                <a:latin typeface="Roboto"/>
                <a:ea typeface="Roboto"/>
                <a:cs typeface="Roboto"/>
                <a:sym typeface="Roboto"/>
              </a:defRPr>
            </a:lvl3pPr>
            <a:lvl4pPr marR="0" lvl="3" algn="l" rtl="0">
              <a:lnSpc>
                <a:spcPct val="90000"/>
              </a:lnSpc>
              <a:spcBef>
                <a:spcPts val="800"/>
              </a:spcBef>
              <a:spcAft>
                <a:spcPts val="0"/>
              </a:spcAft>
              <a:buClr>
                <a:schemeClr val="lt2"/>
              </a:buClr>
              <a:buSzPts val="1400"/>
              <a:buFont typeface="Roboto"/>
              <a:buNone/>
              <a:defRPr sz="1400" b="0" i="0" u="none" strike="noStrike" cap="none">
                <a:solidFill>
                  <a:srgbClr val="A5A5A5"/>
                </a:solidFill>
                <a:latin typeface="Roboto"/>
                <a:ea typeface="Roboto"/>
                <a:cs typeface="Roboto"/>
                <a:sym typeface="Roboto"/>
              </a:defRPr>
            </a:lvl4pPr>
            <a:lvl5pPr marR="0" lvl="4" algn="l" rtl="0">
              <a:lnSpc>
                <a:spcPct val="90000"/>
              </a:lnSpc>
              <a:spcBef>
                <a:spcPts val="800"/>
              </a:spcBef>
              <a:spcAft>
                <a:spcPts val="0"/>
              </a:spcAft>
              <a:buClr>
                <a:schemeClr val="lt2"/>
              </a:buClr>
              <a:buSzPts val="1400"/>
              <a:buFont typeface="Roboto"/>
              <a:buNone/>
              <a:defRPr sz="1400" b="0" i="0" u="none" strike="noStrike" cap="none">
                <a:solidFill>
                  <a:srgbClr val="A5A5A5"/>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A5A5A5"/>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A5A5A5"/>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A5A5A5"/>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A5A5A5"/>
                </a:solidFill>
                <a:latin typeface="Roboto"/>
                <a:ea typeface="Roboto"/>
                <a:cs typeface="Roboto"/>
                <a:sym typeface="Roboto"/>
              </a:defRPr>
            </a:lvl9pPr>
          </a:lstStyle>
          <a:p>
            <a:endParaRPr/>
          </a:p>
        </p:txBody>
      </p:sp>
      <p:sp>
        <p:nvSpPr>
          <p:cNvPr id="20" name="Google Shape;20;p3"/>
          <p:cNvSpPr/>
          <p:nvPr/>
        </p:nvSpPr>
        <p:spPr>
          <a:xfrm flipH="1">
            <a:off x="109" y="-1"/>
            <a:ext cx="771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lack Box (Text)">
  <p:cSld name="1_Black Bar text">
    <p:spTree>
      <p:nvGrpSpPr>
        <p:cNvPr id="1" name="Shape 87"/>
        <p:cNvGrpSpPr/>
        <p:nvPr/>
      </p:nvGrpSpPr>
      <p:grpSpPr>
        <a:xfrm>
          <a:off x="0" y="0"/>
          <a:ext cx="0" cy="0"/>
          <a:chOff x="0" y="0"/>
          <a:chExt cx="0" cy="0"/>
        </a:xfrm>
      </p:grpSpPr>
      <p:sp>
        <p:nvSpPr>
          <p:cNvPr id="88" name="Google Shape;88;p12"/>
          <p:cNvSpPr/>
          <p:nvPr/>
        </p:nvSpPr>
        <p:spPr>
          <a:xfrm>
            <a:off x="0" y="-1"/>
            <a:ext cx="3543300" cy="5143500"/>
          </a:xfrm>
          <a:prstGeom prst="rect">
            <a:avLst/>
          </a:prstGeom>
          <a:solidFill>
            <a:srgbClr val="0A0A0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 name="Google Shape;89;p12"/>
          <p:cNvSpPr txBox="1">
            <a:spLocks noGrp="1"/>
          </p:cNvSpPr>
          <p:nvPr>
            <p:ph type="body" idx="1"/>
          </p:nvPr>
        </p:nvSpPr>
        <p:spPr>
          <a:xfrm>
            <a:off x="3743325" y="740664"/>
            <a:ext cx="4929000" cy="40578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Arial"/>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Arial"/>
              <a:buChar char="•"/>
              <a:defRPr sz="1500" b="0" i="0" u="none" strike="noStrike" cap="none">
                <a:latin typeface="Arial"/>
                <a:ea typeface="Arial"/>
                <a:cs typeface="Arial"/>
                <a:sym typeface="Arial"/>
              </a:defRPr>
            </a:lvl2pPr>
            <a:lvl3pPr marL="1371600" marR="0" lvl="2" indent="-304800" algn="l" rtl="0">
              <a:lnSpc>
                <a:spcPct val="90000"/>
              </a:lnSpc>
              <a:spcBef>
                <a:spcPts val="400"/>
              </a:spcBef>
              <a:spcAft>
                <a:spcPts val="0"/>
              </a:spcAft>
              <a:buSzPts val="1200"/>
              <a:buFont typeface="Arial"/>
              <a:buChar char="•"/>
              <a:defRPr sz="1200" b="0" i="0" u="none" strike="noStrike" cap="none">
                <a:latin typeface="Arial"/>
                <a:ea typeface="Arial"/>
                <a:cs typeface="Arial"/>
                <a:sym typeface="Arial"/>
              </a:defRPr>
            </a:lvl3pPr>
            <a:lvl4pPr marL="1828800" marR="0" lvl="3" indent="-304800" algn="l" rtl="0">
              <a:lnSpc>
                <a:spcPct val="90000"/>
              </a:lnSpc>
              <a:spcBef>
                <a:spcPts val="400"/>
              </a:spcBef>
              <a:spcAft>
                <a:spcPts val="0"/>
              </a:spcAft>
              <a:buSzPts val="1200"/>
              <a:buFont typeface="Arial"/>
              <a:buChar char="•"/>
              <a:defRPr sz="1200" b="0" i="0" u="none" strike="noStrike" cap="none">
                <a:latin typeface="Arial"/>
                <a:ea typeface="Arial"/>
                <a:cs typeface="Arial"/>
                <a:sym typeface="Arial"/>
              </a:defRPr>
            </a:lvl4pPr>
            <a:lvl5pPr marL="2286000" marR="0" lvl="4"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5pPr>
            <a:lvl6pPr marL="2743200" marR="0" lvl="5"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6pPr>
            <a:lvl7pPr marL="3200400" marR="0" lvl="6"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7pPr>
            <a:lvl8pPr marL="3657600" marR="0" lvl="7"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8pPr>
            <a:lvl9pPr marL="4114800" marR="0" lvl="8"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9pPr>
          </a:lstStyle>
          <a:p>
            <a:endParaRPr/>
          </a:p>
        </p:txBody>
      </p:sp>
      <p:sp>
        <p:nvSpPr>
          <p:cNvPr id="90" name="Google Shape;90;p12"/>
          <p:cNvSpPr txBox="1">
            <a:spLocks noGrp="1"/>
          </p:cNvSpPr>
          <p:nvPr>
            <p:ph type="subTitle" idx="2"/>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
        <p:nvSpPr>
          <p:cNvPr id="91" name="Google Shape;91;p12"/>
          <p:cNvSpPr txBox="1">
            <a:spLocks noGrp="1"/>
          </p:cNvSpPr>
          <p:nvPr>
            <p:ph type="title"/>
          </p:nvPr>
        </p:nvSpPr>
        <p:spPr>
          <a:xfrm>
            <a:off x="306619" y="765600"/>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White Box (Text)">
  <p:cSld name="1_White Bar Text">
    <p:spTree>
      <p:nvGrpSpPr>
        <p:cNvPr id="1" name="Shape 95"/>
        <p:cNvGrpSpPr/>
        <p:nvPr/>
      </p:nvGrpSpPr>
      <p:grpSpPr>
        <a:xfrm>
          <a:off x="0" y="0"/>
          <a:ext cx="0" cy="0"/>
          <a:chOff x="0" y="0"/>
          <a:chExt cx="0" cy="0"/>
        </a:xfrm>
      </p:grpSpPr>
      <p:sp>
        <p:nvSpPr>
          <p:cNvPr id="96" name="Google Shape;96;p13"/>
          <p:cNvSpPr/>
          <p:nvPr/>
        </p:nvSpPr>
        <p:spPr>
          <a:xfrm>
            <a:off x="3543301" y="-1"/>
            <a:ext cx="56007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7" name="Google Shape;97;p13"/>
          <p:cNvSpPr txBox="1">
            <a:spLocks noGrp="1"/>
          </p:cNvSpPr>
          <p:nvPr>
            <p:ph type="body" idx="1"/>
          </p:nvPr>
        </p:nvSpPr>
        <p:spPr>
          <a:xfrm>
            <a:off x="3743325" y="740664"/>
            <a:ext cx="4929000" cy="40578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Clr>
                <a:srgbClr val="FFFFFF"/>
              </a:buClr>
              <a:buSzPts val="1800"/>
              <a:buFont typeface="Arial"/>
              <a:buChar char="•"/>
              <a:defRPr sz="1800" b="1" i="0" u="none" strike="noStrike" cap="none">
                <a:solidFill>
                  <a:srgbClr val="FFFFFF"/>
                </a:solidFill>
                <a:latin typeface="Roboto"/>
                <a:ea typeface="Roboto"/>
                <a:cs typeface="Roboto"/>
                <a:sym typeface="Roboto"/>
              </a:defRPr>
            </a:lvl1pPr>
            <a:lvl2pPr marL="914400" marR="0" lvl="1" indent="-323850" algn="l" rtl="0">
              <a:lnSpc>
                <a:spcPct val="90000"/>
              </a:lnSpc>
              <a:spcBef>
                <a:spcPts val="400"/>
              </a:spcBef>
              <a:spcAft>
                <a:spcPts val="0"/>
              </a:spcAft>
              <a:buClr>
                <a:srgbClr val="FFFFFF"/>
              </a:buClr>
              <a:buSzPts val="1500"/>
              <a:buFont typeface="Arial"/>
              <a:buChar char="•"/>
              <a:defRPr sz="1500" b="0" i="0" u="none" strike="noStrike" cap="none">
                <a:solidFill>
                  <a:srgbClr val="FFFFFF"/>
                </a:solidFill>
                <a:latin typeface="Arial"/>
                <a:ea typeface="Arial"/>
                <a:cs typeface="Arial"/>
                <a:sym typeface="Arial"/>
              </a:defRPr>
            </a:lvl2pPr>
            <a:lvl3pPr marL="1371600" marR="0" lvl="2" indent="-304800" algn="l" rtl="0">
              <a:lnSpc>
                <a:spcPct val="90000"/>
              </a:lnSpc>
              <a:spcBef>
                <a:spcPts val="400"/>
              </a:spcBef>
              <a:spcAft>
                <a:spcPts val="0"/>
              </a:spcAft>
              <a:buClr>
                <a:srgbClr val="FFFFFF"/>
              </a:buClr>
              <a:buSzPts val="1200"/>
              <a:buFont typeface="Arial"/>
              <a:buChar char="•"/>
              <a:defRPr sz="1200" b="1" i="0" u="none" strike="noStrike" cap="none">
                <a:solidFill>
                  <a:srgbClr val="FFFFFF"/>
                </a:solidFill>
                <a:latin typeface="Arial"/>
                <a:ea typeface="Arial"/>
                <a:cs typeface="Arial"/>
                <a:sym typeface="Arial"/>
              </a:defRPr>
            </a:lvl3pPr>
            <a:lvl4pPr marL="1828800" marR="0" lvl="3" indent="-304800" algn="l" rtl="0">
              <a:lnSpc>
                <a:spcPct val="90000"/>
              </a:lnSpc>
              <a:spcBef>
                <a:spcPts val="400"/>
              </a:spcBef>
              <a:spcAft>
                <a:spcPts val="0"/>
              </a:spcAft>
              <a:buClr>
                <a:srgbClr val="FFFFFF"/>
              </a:buClr>
              <a:buSzPts val="1200"/>
              <a:buFont typeface="Arial"/>
              <a:buChar char="•"/>
              <a:defRPr sz="1200" b="1" i="0" u="none" strike="noStrike" cap="none">
                <a:solidFill>
                  <a:srgbClr val="FFFFFF"/>
                </a:solidFill>
                <a:latin typeface="Arial"/>
                <a:ea typeface="Arial"/>
                <a:cs typeface="Arial"/>
                <a:sym typeface="Arial"/>
              </a:defRPr>
            </a:lvl4pPr>
            <a:lvl5pPr marL="2286000" marR="0" lvl="4" indent="-304800" algn="l" rtl="0">
              <a:lnSpc>
                <a:spcPct val="90000"/>
              </a:lnSpc>
              <a:spcBef>
                <a:spcPts val="400"/>
              </a:spcBef>
              <a:spcAft>
                <a:spcPts val="0"/>
              </a:spcAft>
              <a:buClr>
                <a:srgbClr val="FFFFFF"/>
              </a:buClr>
              <a:buSzPts val="1200"/>
              <a:buFont typeface="Arial"/>
              <a:buChar char="•"/>
              <a:defRPr b="1" i="0" u="none" strike="noStrike" cap="none">
                <a:solidFill>
                  <a:srgbClr val="FFFFFF"/>
                </a:solidFill>
                <a:latin typeface="Arial"/>
                <a:ea typeface="Arial"/>
                <a:cs typeface="Arial"/>
                <a:sym typeface="Arial"/>
              </a:defRPr>
            </a:lvl5pPr>
            <a:lvl6pPr marL="2743200" marR="0" lvl="5" indent="-304800" algn="l" rtl="0">
              <a:lnSpc>
                <a:spcPct val="90000"/>
              </a:lnSpc>
              <a:spcBef>
                <a:spcPts val="400"/>
              </a:spcBef>
              <a:spcAft>
                <a:spcPts val="0"/>
              </a:spcAft>
              <a:buClr>
                <a:srgbClr val="FFFFFF"/>
              </a:buClr>
              <a:buSzPts val="1200"/>
              <a:buFont typeface="Arial"/>
              <a:buChar char="•"/>
              <a:defRPr b="1" i="0" u="none" strike="noStrike" cap="none">
                <a:solidFill>
                  <a:srgbClr val="FFFFFF"/>
                </a:solidFill>
                <a:latin typeface="Arial"/>
                <a:ea typeface="Arial"/>
                <a:cs typeface="Arial"/>
                <a:sym typeface="Arial"/>
              </a:defRPr>
            </a:lvl6pPr>
            <a:lvl7pPr marL="3200400" marR="0" lvl="6" indent="-304800" algn="l" rtl="0">
              <a:lnSpc>
                <a:spcPct val="90000"/>
              </a:lnSpc>
              <a:spcBef>
                <a:spcPts val="400"/>
              </a:spcBef>
              <a:spcAft>
                <a:spcPts val="0"/>
              </a:spcAft>
              <a:buClr>
                <a:srgbClr val="FFFFFF"/>
              </a:buClr>
              <a:buSzPts val="1200"/>
              <a:buFont typeface="Arial"/>
              <a:buChar char="•"/>
              <a:defRPr b="1" i="0" u="none" strike="noStrike" cap="none">
                <a:solidFill>
                  <a:srgbClr val="FFFFFF"/>
                </a:solidFill>
                <a:latin typeface="Arial"/>
                <a:ea typeface="Arial"/>
                <a:cs typeface="Arial"/>
                <a:sym typeface="Arial"/>
              </a:defRPr>
            </a:lvl7pPr>
            <a:lvl8pPr marL="3657600" marR="0" lvl="7" indent="-304800" algn="l" rtl="0">
              <a:lnSpc>
                <a:spcPct val="90000"/>
              </a:lnSpc>
              <a:spcBef>
                <a:spcPts val="400"/>
              </a:spcBef>
              <a:spcAft>
                <a:spcPts val="0"/>
              </a:spcAft>
              <a:buClr>
                <a:srgbClr val="FFFFFF"/>
              </a:buClr>
              <a:buSzPts val="1200"/>
              <a:buFont typeface="Arial"/>
              <a:buChar char="•"/>
              <a:defRPr b="1" i="0" u="none" strike="noStrike" cap="none">
                <a:solidFill>
                  <a:srgbClr val="FFFFFF"/>
                </a:solidFill>
                <a:latin typeface="Arial"/>
                <a:ea typeface="Arial"/>
                <a:cs typeface="Arial"/>
                <a:sym typeface="Arial"/>
              </a:defRPr>
            </a:lvl8pPr>
            <a:lvl9pPr marL="4114800" marR="0" lvl="8" indent="-304800" algn="l" rtl="0">
              <a:lnSpc>
                <a:spcPct val="90000"/>
              </a:lnSpc>
              <a:spcBef>
                <a:spcPts val="400"/>
              </a:spcBef>
              <a:spcAft>
                <a:spcPts val="0"/>
              </a:spcAft>
              <a:buClr>
                <a:srgbClr val="FFFFFF"/>
              </a:buClr>
              <a:buSzPts val="1200"/>
              <a:buFont typeface="Arial"/>
              <a:buChar char="•"/>
              <a:defRPr b="1" i="0" u="none" strike="noStrike" cap="none">
                <a:solidFill>
                  <a:srgbClr val="FFFFFF"/>
                </a:solidFill>
                <a:latin typeface="Arial"/>
                <a:ea typeface="Arial"/>
                <a:cs typeface="Arial"/>
                <a:sym typeface="Arial"/>
              </a:defRPr>
            </a:lvl9pPr>
          </a:lstStyle>
          <a:p>
            <a:endParaRPr/>
          </a:p>
        </p:txBody>
      </p:sp>
      <p:sp>
        <p:nvSpPr>
          <p:cNvPr id="98" name="Google Shape;98;p13"/>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
        <p:nvSpPr>
          <p:cNvPr id="99" name="Google Shape;99;p13"/>
          <p:cNvSpPr txBox="1">
            <a:spLocks noGrp="1"/>
          </p:cNvSpPr>
          <p:nvPr>
            <p:ph type="subTitle" idx="2"/>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000000"/>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000000"/>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000000"/>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000000"/>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000000"/>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000000"/>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000000"/>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000000"/>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000000"/>
                </a:solidFill>
                <a:latin typeface="Roboto"/>
                <a:ea typeface="Roboto"/>
                <a:cs typeface="Roboto"/>
                <a:sym typeface="Roboto"/>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Single Word (White)">
  <p:cSld name="White-Single Word">
    <p:spTree>
      <p:nvGrpSpPr>
        <p:cNvPr id="1" name="Shape 103"/>
        <p:cNvGrpSpPr/>
        <p:nvPr/>
      </p:nvGrpSpPr>
      <p:grpSpPr>
        <a:xfrm>
          <a:off x="0" y="0"/>
          <a:ext cx="0" cy="0"/>
          <a:chOff x="0" y="0"/>
          <a:chExt cx="0" cy="0"/>
        </a:xfrm>
      </p:grpSpPr>
      <p:sp>
        <p:nvSpPr>
          <p:cNvPr id="106" name="Google Shape;106;p14"/>
          <p:cNvSpPr txBox="1">
            <a:spLocks noGrp="1"/>
          </p:cNvSpPr>
          <p:nvPr>
            <p:ph type="title"/>
          </p:nvPr>
        </p:nvSpPr>
        <p:spPr>
          <a:xfrm>
            <a:off x="192431" y="3209544"/>
            <a:ext cx="8169900" cy="12039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SzPts val="6000"/>
              <a:buNone/>
              <a:defRPr sz="6000" i="0" u="none" strike="noStrike" cap="none"/>
            </a:lvl1pPr>
            <a:lvl2pPr marR="0" lvl="1"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2pPr>
            <a:lvl3pPr marR="0" lvl="2"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3pPr>
            <a:lvl4pPr marR="0" lvl="3"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4pPr>
            <a:lvl5pPr marR="0" lvl="4"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5pPr>
            <a:lvl6pPr marR="0" lvl="5"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6pPr>
            <a:lvl7pPr marR="0" lvl="6"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7pPr>
            <a:lvl8pPr marR="0" lvl="7"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8pPr>
            <a:lvl9pPr marR="0" lvl="8"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ingle Word (Blue Gray)">
  <p:cSld name="Grey-Blank_1">
    <p:spTree>
      <p:nvGrpSpPr>
        <p:cNvPr id="1" name="Shape 109"/>
        <p:cNvGrpSpPr/>
        <p:nvPr/>
      </p:nvGrpSpPr>
      <p:grpSpPr>
        <a:xfrm>
          <a:off x="0" y="0"/>
          <a:ext cx="0" cy="0"/>
          <a:chOff x="0" y="0"/>
          <a:chExt cx="0" cy="0"/>
        </a:xfrm>
      </p:grpSpPr>
      <p:sp>
        <p:nvSpPr>
          <p:cNvPr id="110" name="Google Shape;110;p15"/>
          <p:cNvSpPr/>
          <p:nvPr userDrawn="1"/>
        </p:nvSpPr>
        <p:spPr>
          <a:xfrm>
            <a:off x="-1" y="-1"/>
            <a:ext cx="9144000" cy="5143500"/>
          </a:xfrm>
          <a:prstGeom prst="rect">
            <a:avLst/>
          </a:prstGeom>
          <a:solidFill>
            <a:srgbClr val="53718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3" name="Google Shape;113;p15"/>
          <p:cNvSpPr txBox="1">
            <a:spLocks noGrp="1"/>
          </p:cNvSpPr>
          <p:nvPr>
            <p:ph type="title"/>
          </p:nvPr>
        </p:nvSpPr>
        <p:spPr>
          <a:xfrm>
            <a:off x="192431" y="3209544"/>
            <a:ext cx="8169900" cy="12039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dk1"/>
              </a:buClr>
              <a:buSzPts val="6000"/>
              <a:buNone/>
              <a:defRPr sz="6000" i="0" u="none" strike="noStrike" cap="none">
                <a:solidFill>
                  <a:srgbClr val="FFFFFF"/>
                </a:solidFill>
              </a:defRPr>
            </a:lvl1pPr>
            <a:lvl2pPr marR="0" lvl="1"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ingle Word (Blue)">
  <p:cSld name="Blue-Blank_1">
    <p:spTree>
      <p:nvGrpSpPr>
        <p:cNvPr id="1" name="Shape 115"/>
        <p:cNvGrpSpPr/>
        <p:nvPr/>
      </p:nvGrpSpPr>
      <p:grpSpPr>
        <a:xfrm>
          <a:off x="0" y="0"/>
          <a:ext cx="0" cy="0"/>
          <a:chOff x="0" y="0"/>
          <a:chExt cx="0" cy="0"/>
        </a:xfrm>
      </p:grpSpPr>
      <p:sp>
        <p:nvSpPr>
          <p:cNvPr id="116" name="Google Shape;116;p16"/>
          <p:cNvSpPr/>
          <p:nvPr/>
        </p:nvSpPr>
        <p:spPr>
          <a:xfrm>
            <a:off x="-1" y="-1"/>
            <a:ext cx="91440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9" name="Google Shape;119;p16"/>
          <p:cNvSpPr txBox="1">
            <a:spLocks noGrp="1"/>
          </p:cNvSpPr>
          <p:nvPr>
            <p:ph type="title"/>
          </p:nvPr>
        </p:nvSpPr>
        <p:spPr>
          <a:xfrm>
            <a:off x="192431" y="3209544"/>
            <a:ext cx="8169900" cy="12039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dk1"/>
              </a:buClr>
              <a:buSzPts val="6000"/>
              <a:buNone/>
              <a:defRPr sz="6000" i="0" u="none" strike="noStrike" cap="none">
                <a:solidFill>
                  <a:srgbClr val="FFFFFF"/>
                </a:solidFill>
              </a:defRPr>
            </a:lvl1pPr>
            <a:lvl2pPr marR="0" lvl="1"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Single Word (Black)">
  <p:cSld name="Black-Blank_1">
    <p:spTree>
      <p:nvGrpSpPr>
        <p:cNvPr id="1" name="Shape 121"/>
        <p:cNvGrpSpPr/>
        <p:nvPr/>
      </p:nvGrpSpPr>
      <p:grpSpPr>
        <a:xfrm>
          <a:off x="0" y="0"/>
          <a:ext cx="0" cy="0"/>
          <a:chOff x="0" y="0"/>
          <a:chExt cx="0" cy="0"/>
        </a:xfrm>
      </p:grpSpPr>
      <p:sp>
        <p:nvSpPr>
          <p:cNvPr id="123" name="Google Shape;123;p17"/>
          <p:cNvSpPr txBox="1">
            <a:spLocks noGrp="1"/>
          </p:cNvSpPr>
          <p:nvPr>
            <p:ph type="title"/>
          </p:nvPr>
        </p:nvSpPr>
        <p:spPr>
          <a:xfrm>
            <a:off x="192431" y="3209544"/>
            <a:ext cx="8169900" cy="12039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dk1"/>
              </a:buClr>
              <a:buSzPts val="6000"/>
              <a:buNone/>
              <a:defRPr sz="6000" i="0" u="none" strike="noStrike" cap="none">
                <a:solidFill>
                  <a:srgbClr val="FFFFFF"/>
                </a:solidFill>
              </a:defRPr>
            </a:lvl1pPr>
            <a:lvl2pPr marR="0" lvl="1"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Map (Non-US)">
  <p:cSld name="Non-US">
    <p:spTree>
      <p:nvGrpSpPr>
        <p:cNvPr id="1" name="Shape 126"/>
        <p:cNvGrpSpPr/>
        <p:nvPr/>
      </p:nvGrpSpPr>
      <p:grpSpPr>
        <a:xfrm>
          <a:off x="0" y="0"/>
          <a:ext cx="0" cy="0"/>
          <a:chOff x="0" y="0"/>
          <a:chExt cx="0" cy="0"/>
        </a:xfrm>
      </p:grpSpPr>
      <p:sp>
        <p:nvSpPr>
          <p:cNvPr id="127" name="Google Shape;127;p18"/>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28" name="Google Shape;128;p18"/>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30" name="Google Shape;130;p18"/>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Map (United States)">
  <p:cSld name="United States">
    <p:spTree>
      <p:nvGrpSpPr>
        <p:cNvPr id="1" name="Shape 133"/>
        <p:cNvGrpSpPr/>
        <p:nvPr/>
      </p:nvGrpSpPr>
      <p:grpSpPr>
        <a:xfrm>
          <a:off x="0" y="0"/>
          <a:ext cx="0" cy="0"/>
          <a:chOff x="0" y="0"/>
          <a:chExt cx="0" cy="0"/>
        </a:xfrm>
      </p:grpSpPr>
      <p:sp>
        <p:nvSpPr>
          <p:cNvPr id="134" name="Google Shape;134;p19"/>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35" name="Google Shape;135;p19"/>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37" name="Google Shape;137;p19"/>
          <p:cNvPicPr preferRelativeResize="0"/>
          <p:nvPr/>
        </p:nvPicPr>
        <p:blipFill>
          <a:blip r:embed="rId2">
            <a:alphaModFix/>
          </a:blip>
          <a:stretch>
            <a:fillRect/>
          </a:stretch>
        </p:blipFill>
        <p:spPr>
          <a:xfrm>
            <a:off x="4000500" y="13"/>
            <a:ext cx="5143500" cy="51435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Map (World)">
  <p:cSld name="World Map">
    <p:spTree>
      <p:nvGrpSpPr>
        <p:cNvPr id="1" name="Shape 140"/>
        <p:cNvGrpSpPr/>
        <p:nvPr/>
      </p:nvGrpSpPr>
      <p:grpSpPr>
        <a:xfrm>
          <a:off x="0" y="0"/>
          <a:ext cx="0" cy="0"/>
          <a:chOff x="0" y="0"/>
          <a:chExt cx="0" cy="0"/>
        </a:xfrm>
      </p:grpSpPr>
      <p:sp>
        <p:nvSpPr>
          <p:cNvPr id="142" name="Google Shape;142;p20"/>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43" name="Google Shape;143;p20"/>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45" name="Google Shape;145;p20"/>
          <p:cNvPicPr preferRelativeResize="0"/>
          <p:nvPr userDrawn="1"/>
        </p:nvPicPr>
        <p:blipFill>
          <a:blip r:embed="rId2">
            <a:alphaModFix/>
          </a:blip>
          <a:stretch>
            <a:fillRect/>
          </a:stretch>
        </p:blipFill>
        <p:spPr>
          <a:xfrm>
            <a:off x="3870769" y="0"/>
            <a:ext cx="5143500" cy="51435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Map (North American)">
  <p:cSld name="North American Union">
    <p:spTree>
      <p:nvGrpSpPr>
        <p:cNvPr id="1" name="Shape 148"/>
        <p:cNvGrpSpPr/>
        <p:nvPr/>
      </p:nvGrpSpPr>
      <p:grpSpPr>
        <a:xfrm>
          <a:off x="0" y="0"/>
          <a:ext cx="0" cy="0"/>
          <a:chOff x="0" y="0"/>
          <a:chExt cx="0" cy="0"/>
        </a:xfrm>
      </p:grpSpPr>
      <p:sp>
        <p:nvSpPr>
          <p:cNvPr id="149" name="Google Shape;149;p21"/>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50" name="Google Shape;150;p21"/>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52" name="Google Shape;152;p21"/>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extLst>
    <p:ext uri="{DCECCB84-F9BA-43D5-87BE-67443E8EF086}">
      <p15:sldGuideLst xmlns:p15="http://schemas.microsoft.com/office/powerpoint/2012/main">
        <p15:guide id="1" pos="236">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Agenda">
  <p:cSld name="White-Blank">
    <p:spTree>
      <p:nvGrpSpPr>
        <p:cNvPr id="1" name="Shape 23"/>
        <p:cNvGrpSpPr/>
        <p:nvPr/>
      </p:nvGrpSpPr>
      <p:grpSpPr>
        <a:xfrm>
          <a:off x="0" y="0"/>
          <a:ext cx="0" cy="0"/>
          <a:chOff x="0" y="0"/>
          <a:chExt cx="0" cy="0"/>
        </a:xfrm>
      </p:grpSpPr>
      <p:cxnSp>
        <p:nvCxnSpPr>
          <p:cNvPr id="24" name="Google Shape;24;p4"/>
          <p:cNvCxnSpPr/>
          <p:nvPr/>
        </p:nvCxnSpPr>
        <p:spPr>
          <a:xfrm>
            <a:off x="2743200" y="1088334"/>
            <a:ext cx="0" cy="2967000"/>
          </a:xfrm>
          <a:prstGeom prst="straightConnector1">
            <a:avLst/>
          </a:prstGeom>
          <a:noFill/>
          <a:ln w="12700" cap="flat" cmpd="sng">
            <a:solidFill>
              <a:schemeClr val="lt2"/>
            </a:solidFill>
            <a:prstDash val="solid"/>
            <a:miter lim="800000"/>
            <a:headEnd type="none" w="sm" len="sm"/>
            <a:tailEnd type="none" w="sm" len="sm"/>
          </a:ln>
        </p:spPr>
      </p:cxnSp>
      <p:sp>
        <p:nvSpPr>
          <p:cNvPr id="25" name="Google Shape;25;p4"/>
          <p:cNvSpPr txBox="1">
            <a:spLocks noGrp="1"/>
          </p:cNvSpPr>
          <p:nvPr>
            <p:ph type="body" idx="1"/>
          </p:nvPr>
        </p:nvSpPr>
        <p:spPr>
          <a:xfrm>
            <a:off x="3886200" y="2125025"/>
            <a:ext cx="4600200" cy="893400"/>
          </a:xfrm>
          <a:prstGeom prst="rect">
            <a:avLst/>
          </a:prstGeom>
          <a:noFill/>
          <a:ln>
            <a:noFill/>
          </a:ln>
        </p:spPr>
        <p:txBody>
          <a:bodyPr spcFirstLastPara="1" wrap="square" lIns="68575" tIns="34275" rIns="68575" bIns="34275" anchor="ctr" anchorCtr="0">
            <a:noAutofit/>
          </a:bodyPr>
          <a:lstStyle>
            <a:lvl1pPr marL="457200" marR="0" lvl="0" indent="-361950" algn="l" rtl="0">
              <a:lnSpc>
                <a:spcPct val="90000"/>
              </a:lnSpc>
              <a:spcBef>
                <a:spcPts val="800"/>
              </a:spcBef>
              <a:spcAft>
                <a:spcPts val="0"/>
              </a:spcAft>
              <a:buSzPts val="2100"/>
              <a:buFont typeface="Roboto"/>
              <a:buAutoNum type="arabicPeriod"/>
              <a:defRPr sz="2100" b="1" i="0" u="none" strike="noStrike" cap="none">
                <a:latin typeface="Roboto"/>
                <a:ea typeface="Roboto"/>
                <a:cs typeface="Roboto"/>
                <a:sym typeface="Roboto"/>
              </a:defRPr>
            </a:lvl1pPr>
            <a:lvl2pPr marL="914400" marR="0" lvl="1" indent="-317500" algn="l" rtl="0">
              <a:lnSpc>
                <a:spcPct val="90000"/>
              </a:lnSpc>
              <a:spcBef>
                <a:spcPts val="400"/>
              </a:spcBef>
              <a:spcAft>
                <a:spcPts val="0"/>
              </a:spcAft>
              <a:buSzPts val="1400"/>
              <a:buFont typeface="Roboto"/>
              <a:buAutoNum type="alphaLcPeriod"/>
              <a:defRPr sz="1400" b="0" i="0" u="none" strike="noStrike" cap="none">
                <a:latin typeface="Roboto"/>
                <a:ea typeface="Roboto"/>
                <a:cs typeface="Roboto"/>
                <a:sym typeface="Roboto"/>
              </a:defRPr>
            </a:lvl2pPr>
            <a:lvl3pPr marL="1371600" marR="0" lvl="2" indent="-317500" algn="l" rtl="0">
              <a:lnSpc>
                <a:spcPct val="90000"/>
              </a:lnSpc>
              <a:spcBef>
                <a:spcPts val="400"/>
              </a:spcBef>
              <a:spcAft>
                <a:spcPts val="0"/>
              </a:spcAft>
              <a:buSzPts val="1400"/>
              <a:buFont typeface="Roboto"/>
              <a:buAutoNum type="romanLcPeriod"/>
              <a:defRPr sz="1400" b="0" i="0" u="none" strike="noStrike" cap="none">
                <a:latin typeface="Roboto"/>
                <a:ea typeface="Roboto"/>
                <a:cs typeface="Roboto"/>
                <a:sym typeface="Roboto"/>
              </a:defRPr>
            </a:lvl3pPr>
            <a:lvl4pPr marL="1828800" marR="0" lvl="3" indent="-317500" algn="l" rtl="0">
              <a:lnSpc>
                <a:spcPct val="90000"/>
              </a:lnSpc>
              <a:spcBef>
                <a:spcPts val="400"/>
              </a:spcBef>
              <a:spcAft>
                <a:spcPts val="0"/>
              </a:spcAft>
              <a:buSzPts val="1400"/>
              <a:buFont typeface="Roboto"/>
              <a:buAutoNum type="arabicPeriod"/>
              <a:defRPr sz="1400" b="0" i="0" u="none" strike="noStrike" cap="none">
                <a:latin typeface="Roboto"/>
                <a:ea typeface="Roboto"/>
                <a:cs typeface="Roboto"/>
                <a:sym typeface="Roboto"/>
              </a:defRPr>
            </a:lvl4pPr>
            <a:lvl5pPr marL="2286000" marR="0" lvl="4" indent="-317500" algn="l" rtl="0">
              <a:lnSpc>
                <a:spcPct val="90000"/>
              </a:lnSpc>
              <a:spcBef>
                <a:spcPts val="400"/>
              </a:spcBef>
              <a:spcAft>
                <a:spcPts val="0"/>
              </a:spcAft>
              <a:buSzPts val="1400"/>
              <a:buFont typeface="Roboto"/>
              <a:buAutoNum type="alphaLcPeriod"/>
              <a:defRPr sz="1400" b="0" i="0" u="none" strike="noStrike" cap="none">
                <a:latin typeface="Roboto"/>
                <a:ea typeface="Roboto"/>
                <a:cs typeface="Roboto"/>
                <a:sym typeface="Roboto"/>
              </a:defRPr>
            </a:lvl5pPr>
            <a:lvl6pPr marL="2743200" marR="0" lvl="5" indent="-317500" algn="l" rtl="0">
              <a:lnSpc>
                <a:spcPct val="90000"/>
              </a:lnSpc>
              <a:spcBef>
                <a:spcPts val="400"/>
              </a:spcBef>
              <a:spcAft>
                <a:spcPts val="0"/>
              </a:spcAft>
              <a:buSzPts val="1400"/>
              <a:buFont typeface="Roboto"/>
              <a:buAutoNum type="romanLcPeriod"/>
              <a:defRPr sz="1400" b="0" i="0" u="none" strike="noStrike" cap="none">
                <a:latin typeface="Roboto"/>
                <a:ea typeface="Roboto"/>
                <a:cs typeface="Roboto"/>
                <a:sym typeface="Roboto"/>
              </a:defRPr>
            </a:lvl6pPr>
            <a:lvl7pPr marL="3200400" marR="0" lvl="6" indent="-317500" algn="l" rtl="0">
              <a:lnSpc>
                <a:spcPct val="90000"/>
              </a:lnSpc>
              <a:spcBef>
                <a:spcPts val="400"/>
              </a:spcBef>
              <a:spcAft>
                <a:spcPts val="0"/>
              </a:spcAft>
              <a:buSzPts val="1400"/>
              <a:buFont typeface="Roboto"/>
              <a:buAutoNum type="arabicPeriod"/>
              <a:defRPr sz="1400" b="0" i="0" u="none" strike="noStrike" cap="none">
                <a:latin typeface="Roboto"/>
                <a:ea typeface="Roboto"/>
                <a:cs typeface="Roboto"/>
                <a:sym typeface="Roboto"/>
              </a:defRPr>
            </a:lvl7pPr>
            <a:lvl8pPr marL="3657600" marR="0" lvl="7" indent="-317500" algn="l" rtl="0">
              <a:lnSpc>
                <a:spcPct val="90000"/>
              </a:lnSpc>
              <a:spcBef>
                <a:spcPts val="400"/>
              </a:spcBef>
              <a:spcAft>
                <a:spcPts val="0"/>
              </a:spcAft>
              <a:buSzPts val="1400"/>
              <a:buFont typeface="Roboto"/>
              <a:buAutoNum type="alphaLcPeriod"/>
              <a:defRPr sz="1400" b="0" i="0" u="none" strike="noStrike" cap="none">
                <a:latin typeface="Roboto"/>
                <a:ea typeface="Roboto"/>
                <a:cs typeface="Roboto"/>
                <a:sym typeface="Roboto"/>
              </a:defRPr>
            </a:lvl8pPr>
            <a:lvl9pPr marL="4114800" marR="0" lvl="8" indent="-317500" algn="l" rtl="0">
              <a:lnSpc>
                <a:spcPct val="90000"/>
              </a:lnSpc>
              <a:spcBef>
                <a:spcPts val="400"/>
              </a:spcBef>
              <a:spcAft>
                <a:spcPts val="0"/>
              </a:spcAft>
              <a:buSzPts val="1400"/>
              <a:buFont typeface="Roboto"/>
              <a:buAutoNum type="romanLcPeriod"/>
              <a:defRPr sz="1400" b="0" i="0" u="none" strike="noStrike" cap="none">
                <a:latin typeface="Roboto"/>
                <a:ea typeface="Roboto"/>
                <a:cs typeface="Roboto"/>
                <a:sym typeface="Roboto"/>
              </a:defRPr>
            </a:lvl9pPr>
          </a:lstStyle>
          <a:p>
            <a:endParaRPr/>
          </a:p>
        </p:txBody>
      </p:sp>
      <p:sp>
        <p:nvSpPr>
          <p:cNvPr id="26" name="Google Shape;26;p4"/>
          <p:cNvSpPr txBox="1"/>
          <p:nvPr/>
        </p:nvSpPr>
        <p:spPr>
          <a:xfrm>
            <a:off x="600019" y="1877756"/>
            <a:ext cx="1768800" cy="14781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000000"/>
              </a:buClr>
              <a:buSzPts val="3300"/>
              <a:buFont typeface="Arial"/>
              <a:buNone/>
            </a:pPr>
            <a:r>
              <a:rPr lang="en" sz="3300" b="1" i="0" u="none" strike="noStrike" cap="none">
                <a:solidFill>
                  <a:srgbClr val="FFFFFF"/>
                </a:solidFill>
                <a:latin typeface="Roboto"/>
                <a:ea typeface="Roboto"/>
                <a:cs typeface="Roboto"/>
                <a:sym typeface="Roboto"/>
              </a:rPr>
              <a:t>Agenda</a:t>
            </a:r>
            <a:endParaRPr sz="3300" b="1" i="0" u="none" strike="noStrike" cap="none">
              <a:solidFill>
                <a:srgbClr val="FFFFFF"/>
              </a:solidFill>
              <a:latin typeface="Roboto"/>
              <a:ea typeface="Roboto"/>
              <a:cs typeface="Roboto"/>
              <a:sym typeface="Roboto"/>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Map (APAC)">
  <p:cSld name="APAC">
    <p:spTree>
      <p:nvGrpSpPr>
        <p:cNvPr id="1" name="Shape 155"/>
        <p:cNvGrpSpPr/>
        <p:nvPr/>
      </p:nvGrpSpPr>
      <p:grpSpPr>
        <a:xfrm>
          <a:off x="0" y="0"/>
          <a:ext cx="0" cy="0"/>
          <a:chOff x="0" y="0"/>
          <a:chExt cx="0" cy="0"/>
        </a:xfrm>
      </p:grpSpPr>
      <p:sp>
        <p:nvSpPr>
          <p:cNvPr id="156" name="Google Shape;156;p22"/>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57" name="Google Shape;157;p22"/>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59" name="Google Shape;159;p22"/>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Map (South America)">
  <p:cSld name="South America">
    <p:spTree>
      <p:nvGrpSpPr>
        <p:cNvPr id="1" name="Shape 162"/>
        <p:cNvGrpSpPr/>
        <p:nvPr/>
      </p:nvGrpSpPr>
      <p:grpSpPr>
        <a:xfrm>
          <a:off x="0" y="0"/>
          <a:ext cx="0" cy="0"/>
          <a:chOff x="0" y="0"/>
          <a:chExt cx="0" cy="0"/>
        </a:xfrm>
      </p:grpSpPr>
      <p:sp>
        <p:nvSpPr>
          <p:cNvPr id="163" name="Google Shape;163;p23"/>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64" name="Google Shape;164;p23"/>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66" name="Google Shape;166;p23"/>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Map (Africa)">
  <p:cSld name="Africa">
    <p:spTree>
      <p:nvGrpSpPr>
        <p:cNvPr id="1" name="Shape 169"/>
        <p:cNvGrpSpPr/>
        <p:nvPr/>
      </p:nvGrpSpPr>
      <p:grpSpPr>
        <a:xfrm>
          <a:off x="0" y="0"/>
          <a:ext cx="0" cy="0"/>
          <a:chOff x="0" y="0"/>
          <a:chExt cx="0" cy="0"/>
        </a:xfrm>
      </p:grpSpPr>
      <p:sp>
        <p:nvSpPr>
          <p:cNvPr id="170" name="Google Shape;170;p24"/>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71" name="Google Shape;171;p24"/>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73" name="Google Shape;173;p24"/>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Map (Europe)">
  <p:cSld name="Europe">
    <p:spTree>
      <p:nvGrpSpPr>
        <p:cNvPr id="1" name="Shape 176"/>
        <p:cNvGrpSpPr/>
        <p:nvPr/>
      </p:nvGrpSpPr>
      <p:grpSpPr>
        <a:xfrm>
          <a:off x="0" y="0"/>
          <a:ext cx="0" cy="0"/>
          <a:chOff x="0" y="0"/>
          <a:chExt cx="0" cy="0"/>
        </a:xfrm>
      </p:grpSpPr>
      <p:pic>
        <p:nvPicPr>
          <p:cNvPr id="177" name="Google Shape;177;p25"/>
          <p:cNvPicPr preferRelativeResize="0"/>
          <p:nvPr/>
        </p:nvPicPr>
        <p:blipFill>
          <a:blip r:embed="rId2">
            <a:alphaModFix/>
          </a:blip>
          <a:stretch>
            <a:fillRect/>
          </a:stretch>
        </p:blipFill>
        <p:spPr>
          <a:xfrm>
            <a:off x="4000500" y="17850"/>
            <a:ext cx="5143500" cy="5143500"/>
          </a:xfrm>
          <a:prstGeom prst="rect">
            <a:avLst/>
          </a:prstGeom>
          <a:noFill/>
          <a:ln>
            <a:noFill/>
          </a:ln>
        </p:spPr>
      </p:pic>
      <p:sp>
        <p:nvSpPr>
          <p:cNvPr id="178" name="Google Shape;178;p25"/>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79" name="Google Shape;179;p25"/>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Map (EMEA)">
  <p:cSld name="Europe_1">
    <p:spTree>
      <p:nvGrpSpPr>
        <p:cNvPr id="1" name="Shape 183"/>
        <p:cNvGrpSpPr/>
        <p:nvPr/>
      </p:nvGrpSpPr>
      <p:grpSpPr>
        <a:xfrm>
          <a:off x="0" y="0"/>
          <a:ext cx="0" cy="0"/>
          <a:chOff x="0" y="0"/>
          <a:chExt cx="0" cy="0"/>
        </a:xfrm>
      </p:grpSpPr>
      <p:sp>
        <p:nvSpPr>
          <p:cNvPr id="184" name="Google Shape;184;p26"/>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85" name="Google Shape;185;p26"/>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87" name="Google Shape;187;p26"/>
          <p:cNvPicPr preferRelativeResize="0"/>
          <p:nvPr/>
        </p:nvPicPr>
        <p:blipFill>
          <a:blip r:embed="rId2">
            <a:alphaModFix/>
          </a:blip>
          <a:stretch>
            <a:fillRect/>
          </a:stretch>
        </p:blipFill>
        <p:spPr>
          <a:xfrm>
            <a:off x="4000505" y="0"/>
            <a:ext cx="5143500" cy="51435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Map Borderless (Non-US)">
  <p:cSld name="Non-US_1">
    <p:spTree>
      <p:nvGrpSpPr>
        <p:cNvPr id="1" name="Shape 190"/>
        <p:cNvGrpSpPr/>
        <p:nvPr/>
      </p:nvGrpSpPr>
      <p:grpSpPr>
        <a:xfrm>
          <a:off x="0" y="0"/>
          <a:ext cx="0" cy="0"/>
          <a:chOff x="0" y="0"/>
          <a:chExt cx="0" cy="0"/>
        </a:xfrm>
      </p:grpSpPr>
      <p:pic>
        <p:nvPicPr>
          <p:cNvPr id="191" name="Google Shape;191;p27"/>
          <p:cNvPicPr preferRelativeResize="0"/>
          <p:nvPr/>
        </p:nvPicPr>
        <p:blipFill>
          <a:blip r:embed="rId2">
            <a:alphaModFix/>
          </a:blip>
          <a:stretch>
            <a:fillRect/>
          </a:stretch>
        </p:blipFill>
        <p:spPr>
          <a:xfrm>
            <a:off x="4000500" y="0"/>
            <a:ext cx="5143500" cy="5143500"/>
          </a:xfrm>
          <a:prstGeom prst="rect">
            <a:avLst/>
          </a:prstGeom>
          <a:noFill/>
          <a:ln>
            <a:noFill/>
          </a:ln>
        </p:spPr>
      </p:pic>
      <p:sp>
        <p:nvSpPr>
          <p:cNvPr id="192" name="Google Shape;192;p27"/>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93" name="Google Shape;193;p27"/>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Map Borderless (United States)">
  <p:cSld name="United States_1">
    <p:spTree>
      <p:nvGrpSpPr>
        <p:cNvPr id="1" name="Shape 197"/>
        <p:cNvGrpSpPr/>
        <p:nvPr/>
      </p:nvGrpSpPr>
      <p:grpSpPr>
        <a:xfrm>
          <a:off x="0" y="0"/>
          <a:ext cx="0" cy="0"/>
          <a:chOff x="0" y="0"/>
          <a:chExt cx="0" cy="0"/>
        </a:xfrm>
      </p:grpSpPr>
      <p:sp>
        <p:nvSpPr>
          <p:cNvPr id="198" name="Google Shape;198;p28"/>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99" name="Google Shape;199;p28"/>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01" name="Google Shape;201;p28"/>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Map Borderless (World)">
  <p:cSld name="World Map_1">
    <p:spTree>
      <p:nvGrpSpPr>
        <p:cNvPr id="1" name="Shape 204"/>
        <p:cNvGrpSpPr/>
        <p:nvPr/>
      </p:nvGrpSpPr>
      <p:grpSpPr>
        <a:xfrm>
          <a:off x="0" y="0"/>
          <a:ext cx="0" cy="0"/>
          <a:chOff x="0" y="0"/>
          <a:chExt cx="0" cy="0"/>
        </a:xfrm>
      </p:grpSpPr>
      <p:sp>
        <p:nvSpPr>
          <p:cNvPr id="205" name="Google Shape;205;p29"/>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06" name="Google Shape;206;p29"/>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08" name="Google Shape;208;p29"/>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Map Borderless (North American)">
  <p:cSld name="North American Union_1">
    <p:spTree>
      <p:nvGrpSpPr>
        <p:cNvPr id="1" name="Shape 211"/>
        <p:cNvGrpSpPr/>
        <p:nvPr/>
      </p:nvGrpSpPr>
      <p:grpSpPr>
        <a:xfrm>
          <a:off x="0" y="0"/>
          <a:ext cx="0" cy="0"/>
          <a:chOff x="0" y="0"/>
          <a:chExt cx="0" cy="0"/>
        </a:xfrm>
      </p:grpSpPr>
      <p:sp>
        <p:nvSpPr>
          <p:cNvPr id="212" name="Google Shape;212;p30"/>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13" name="Google Shape;213;p30"/>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15" name="Google Shape;215;p30"/>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extLst>
    <p:ext uri="{DCECCB84-F9BA-43D5-87BE-67443E8EF086}">
      <p15:sldGuideLst xmlns:p15="http://schemas.microsoft.com/office/powerpoint/2012/main">
        <p15:guide id="1" pos="236">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Map Borderless (APAC)">
  <p:cSld name="APAC_1">
    <p:spTree>
      <p:nvGrpSpPr>
        <p:cNvPr id="1" name="Shape 218"/>
        <p:cNvGrpSpPr/>
        <p:nvPr/>
      </p:nvGrpSpPr>
      <p:grpSpPr>
        <a:xfrm>
          <a:off x="0" y="0"/>
          <a:ext cx="0" cy="0"/>
          <a:chOff x="0" y="0"/>
          <a:chExt cx="0" cy="0"/>
        </a:xfrm>
      </p:grpSpPr>
      <p:sp>
        <p:nvSpPr>
          <p:cNvPr id="219" name="Google Shape;219;p31"/>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20" name="Google Shape;220;p31"/>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22" name="Google Shape;222;p31"/>
          <p:cNvPicPr preferRelativeResize="0"/>
          <p:nvPr/>
        </p:nvPicPr>
        <p:blipFill>
          <a:blip r:embed="rId2">
            <a:alphaModFix/>
          </a:blip>
          <a:stretch>
            <a:fillRect/>
          </a:stretch>
        </p:blipFill>
        <p:spPr>
          <a:xfrm>
            <a:off x="4000500" y="17850"/>
            <a:ext cx="5143500"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Agenda (Blank)">
  <p:cSld name="White-Blank_1">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600023" y="1877750"/>
            <a:ext cx="1891500" cy="14781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3300"/>
              <a:buFont typeface="Roboto"/>
              <a:buNone/>
              <a:defRPr sz="33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 name="Google Shape;32;p5"/>
          <p:cNvSpPr txBox="1">
            <a:spLocks noGrp="1"/>
          </p:cNvSpPr>
          <p:nvPr>
            <p:ph type="body" idx="1"/>
          </p:nvPr>
        </p:nvSpPr>
        <p:spPr>
          <a:xfrm>
            <a:off x="3886200" y="2125025"/>
            <a:ext cx="4600200" cy="893400"/>
          </a:xfrm>
          <a:prstGeom prst="rect">
            <a:avLst/>
          </a:prstGeom>
          <a:noFill/>
          <a:ln>
            <a:noFill/>
          </a:ln>
        </p:spPr>
        <p:txBody>
          <a:bodyPr spcFirstLastPara="1" wrap="square" lIns="68575" tIns="34275" rIns="68575" bIns="34275" anchor="ctr" anchorCtr="0">
            <a:noAutofit/>
          </a:bodyPr>
          <a:lstStyle>
            <a:lvl1pPr marL="457200" marR="0" lvl="0" indent="-361950" algn="l" rtl="0">
              <a:lnSpc>
                <a:spcPct val="90000"/>
              </a:lnSpc>
              <a:spcBef>
                <a:spcPts val="800"/>
              </a:spcBef>
              <a:spcAft>
                <a:spcPts val="0"/>
              </a:spcAft>
              <a:buSzPts val="2100"/>
              <a:buFont typeface="Roboto"/>
              <a:buAutoNum type="arabicPeriod"/>
              <a:defRPr sz="2100" b="1" i="0" u="none" strike="noStrike" cap="none">
                <a:latin typeface="Roboto"/>
                <a:ea typeface="Roboto"/>
                <a:cs typeface="Roboto"/>
                <a:sym typeface="Roboto"/>
              </a:defRPr>
            </a:lvl1pPr>
            <a:lvl2pPr marL="914400" marR="0" lvl="1" indent="-317500" algn="l" rtl="0">
              <a:lnSpc>
                <a:spcPct val="90000"/>
              </a:lnSpc>
              <a:spcBef>
                <a:spcPts val="400"/>
              </a:spcBef>
              <a:spcAft>
                <a:spcPts val="0"/>
              </a:spcAft>
              <a:buSzPts val="1400"/>
              <a:buFont typeface="Roboto"/>
              <a:buAutoNum type="alphaLcPeriod"/>
              <a:defRPr sz="1400" b="0" i="0" u="none" strike="noStrike" cap="none">
                <a:latin typeface="Roboto"/>
                <a:ea typeface="Roboto"/>
                <a:cs typeface="Roboto"/>
                <a:sym typeface="Roboto"/>
              </a:defRPr>
            </a:lvl2pPr>
            <a:lvl3pPr marL="1371600" marR="0" lvl="2" indent="-317500" algn="l" rtl="0">
              <a:lnSpc>
                <a:spcPct val="90000"/>
              </a:lnSpc>
              <a:spcBef>
                <a:spcPts val="400"/>
              </a:spcBef>
              <a:spcAft>
                <a:spcPts val="0"/>
              </a:spcAft>
              <a:buSzPts val="1400"/>
              <a:buFont typeface="Roboto"/>
              <a:buAutoNum type="romanLcPeriod"/>
              <a:defRPr sz="1400" b="0" i="0" u="none" strike="noStrike" cap="none">
                <a:latin typeface="Roboto"/>
                <a:ea typeface="Roboto"/>
                <a:cs typeface="Roboto"/>
                <a:sym typeface="Roboto"/>
              </a:defRPr>
            </a:lvl3pPr>
            <a:lvl4pPr marL="1828800" marR="0" lvl="3" indent="-317500" algn="l" rtl="0">
              <a:lnSpc>
                <a:spcPct val="90000"/>
              </a:lnSpc>
              <a:spcBef>
                <a:spcPts val="400"/>
              </a:spcBef>
              <a:spcAft>
                <a:spcPts val="0"/>
              </a:spcAft>
              <a:buSzPts val="1400"/>
              <a:buFont typeface="Roboto"/>
              <a:buAutoNum type="arabicPeriod"/>
              <a:defRPr sz="1400" b="0" i="0" u="none" strike="noStrike" cap="none">
                <a:latin typeface="Roboto"/>
                <a:ea typeface="Roboto"/>
                <a:cs typeface="Roboto"/>
                <a:sym typeface="Roboto"/>
              </a:defRPr>
            </a:lvl4pPr>
            <a:lvl5pPr marL="2286000" marR="0" lvl="4" indent="-317500" algn="l" rtl="0">
              <a:lnSpc>
                <a:spcPct val="90000"/>
              </a:lnSpc>
              <a:spcBef>
                <a:spcPts val="400"/>
              </a:spcBef>
              <a:spcAft>
                <a:spcPts val="0"/>
              </a:spcAft>
              <a:buSzPts val="1400"/>
              <a:buFont typeface="Roboto"/>
              <a:buAutoNum type="alphaLcPeriod"/>
              <a:defRPr sz="1400" b="0" i="0" u="none" strike="noStrike" cap="none">
                <a:latin typeface="Roboto"/>
                <a:ea typeface="Roboto"/>
                <a:cs typeface="Roboto"/>
                <a:sym typeface="Roboto"/>
              </a:defRPr>
            </a:lvl5pPr>
            <a:lvl6pPr marL="2743200" marR="0" lvl="5" indent="-317500" algn="l" rtl="0">
              <a:lnSpc>
                <a:spcPct val="90000"/>
              </a:lnSpc>
              <a:spcBef>
                <a:spcPts val="400"/>
              </a:spcBef>
              <a:spcAft>
                <a:spcPts val="0"/>
              </a:spcAft>
              <a:buSzPts val="1400"/>
              <a:buFont typeface="Roboto"/>
              <a:buAutoNum type="romanLcPeriod"/>
              <a:defRPr sz="1400" b="0" i="0" u="none" strike="noStrike" cap="none">
                <a:latin typeface="Roboto"/>
                <a:ea typeface="Roboto"/>
                <a:cs typeface="Roboto"/>
                <a:sym typeface="Roboto"/>
              </a:defRPr>
            </a:lvl6pPr>
            <a:lvl7pPr marL="3200400" marR="0" lvl="6" indent="-317500" algn="l" rtl="0">
              <a:lnSpc>
                <a:spcPct val="90000"/>
              </a:lnSpc>
              <a:spcBef>
                <a:spcPts val="400"/>
              </a:spcBef>
              <a:spcAft>
                <a:spcPts val="0"/>
              </a:spcAft>
              <a:buSzPts val="1400"/>
              <a:buFont typeface="Roboto"/>
              <a:buAutoNum type="arabicPeriod"/>
              <a:defRPr sz="1400" b="0" i="0" u="none" strike="noStrike" cap="none">
                <a:latin typeface="Roboto"/>
                <a:ea typeface="Roboto"/>
                <a:cs typeface="Roboto"/>
                <a:sym typeface="Roboto"/>
              </a:defRPr>
            </a:lvl7pPr>
            <a:lvl8pPr marL="3657600" marR="0" lvl="7" indent="-317500" algn="l" rtl="0">
              <a:lnSpc>
                <a:spcPct val="90000"/>
              </a:lnSpc>
              <a:spcBef>
                <a:spcPts val="400"/>
              </a:spcBef>
              <a:spcAft>
                <a:spcPts val="0"/>
              </a:spcAft>
              <a:buSzPts val="1400"/>
              <a:buFont typeface="Roboto"/>
              <a:buAutoNum type="alphaLcPeriod"/>
              <a:defRPr sz="1400" b="0" i="0" u="none" strike="noStrike" cap="none">
                <a:latin typeface="Roboto"/>
                <a:ea typeface="Roboto"/>
                <a:cs typeface="Roboto"/>
                <a:sym typeface="Roboto"/>
              </a:defRPr>
            </a:lvl8pPr>
            <a:lvl9pPr marL="4114800" marR="0" lvl="8" indent="-317500" algn="l" rtl="0">
              <a:lnSpc>
                <a:spcPct val="90000"/>
              </a:lnSpc>
              <a:spcBef>
                <a:spcPts val="400"/>
              </a:spcBef>
              <a:spcAft>
                <a:spcPts val="0"/>
              </a:spcAft>
              <a:buSzPts val="1400"/>
              <a:buFont typeface="Roboto"/>
              <a:buAutoNum type="romanLcPeriod"/>
              <a:defRPr sz="1400" b="0" i="0" u="none" strike="noStrike" cap="none">
                <a:latin typeface="Roboto"/>
                <a:ea typeface="Roboto"/>
                <a:cs typeface="Roboto"/>
                <a:sym typeface="Roboto"/>
              </a:defRPr>
            </a:lvl9pPr>
          </a:lstStyle>
          <a:p>
            <a:endParaRPr/>
          </a:p>
        </p:txBody>
      </p:sp>
      <p:cxnSp>
        <p:nvCxnSpPr>
          <p:cNvPr id="33" name="Google Shape;33;p5"/>
          <p:cNvCxnSpPr/>
          <p:nvPr/>
        </p:nvCxnSpPr>
        <p:spPr>
          <a:xfrm>
            <a:off x="2743200" y="1088334"/>
            <a:ext cx="0" cy="2967000"/>
          </a:xfrm>
          <a:prstGeom prst="straightConnector1">
            <a:avLst/>
          </a:prstGeom>
          <a:noFill/>
          <a:ln w="12700" cap="flat" cmpd="sng">
            <a:solidFill>
              <a:schemeClr val="lt2"/>
            </a:solidFill>
            <a:prstDash val="solid"/>
            <a:miter lim="800000"/>
            <a:headEnd type="none" w="sm" len="sm"/>
            <a:tailEnd type="none" w="sm" len="sm"/>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Map Borderless (South America)">
  <p:cSld name="South America_1">
    <p:spTree>
      <p:nvGrpSpPr>
        <p:cNvPr id="1" name="Shape 225"/>
        <p:cNvGrpSpPr/>
        <p:nvPr/>
      </p:nvGrpSpPr>
      <p:grpSpPr>
        <a:xfrm>
          <a:off x="0" y="0"/>
          <a:ext cx="0" cy="0"/>
          <a:chOff x="0" y="0"/>
          <a:chExt cx="0" cy="0"/>
        </a:xfrm>
      </p:grpSpPr>
      <p:sp>
        <p:nvSpPr>
          <p:cNvPr id="226" name="Google Shape;226;p32"/>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27" name="Google Shape;227;p32"/>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29" name="Google Shape;229;p32"/>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Map Borderless (Africa)">
  <p:cSld name="Africa_1">
    <p:spTree>
      <p:nvGrpSpPr>
        <p:cNvPr id="1" name="Shape 232"/>
        <p:cNvGrpSpPr/>
        <p:nvPr/>
      </p:nvGrpSpPr>
      <p:grpSpPr>
        <a:xfrm>
          <a:off x="0" y="0"/>
          <a:ext cx="0" cy="0"/>
          <a:chOff x="0" y="0"/>
          <a:chExt cx="0" cy="0"/>
        </a:xfrm>
      </p:grpSpPr>
      <p:sp>
        <p:nvSpPr>
          <p:cNvPr id="233" name="Google Shape;233;p33"/>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34" name="Google Shape;234;p33"/>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36" name="Google Shape;236;p33"/>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Map Borderless (Europe)">
  <p:cSld name="Europe_2">
    <p:spTree>
      <p:nvGrpSpPr>
        <p:cNvPr id="1" name="Shape 239"/>
        <p:cNvGrpSpPr/>
        <p:nvPr/>
      </p:nvGrpSpPr>
      <p:grpSpPr>
        <a:xfrm>
          <a:off x="0" y="0"/>
          <a:ext cx="0" cy="0"/>
          <a:chOff x="0" y="0"/>
          <a:chExt cx="0" cy="0"/>
        </a:xfrm>
      </p:grpSpPr>
      <p:sp>
        <p:nvSpPr>
          <p:cNvPr id="240" name="Google Shape;240;p34"/>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41" name="Google Shape;241;p34"/>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43" name="Google Shape;243;p34"/>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Map Borderless (EMEA)">
  <p:cSld name="Europe_1_2">
    <p:spTree>
      <p:nvGrpSpPr>
        <p:cNvPr id="1" name="Shape 246"/>
        <p:cNvGrpSpPr/>
        <p:nvPr/>
      </p:nvGrpSpPr>
      <p:grpSpPr>
        <a:xfrm>
          <a:off x="0" y="0"/>
          <a:ext cx="0" cy="0"/>
          <a:chOff x="0" y="0"/>
          <a:chExt cx="0" cy="0"/>
        </a:xfrm>
      </p:grpSpPr>
      <p:sp>
        <p:nvSpPr>
          <p:cNvPr id="247" name="Google Shape;247;p35"/>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48" name="Google Shape;248;p35"/>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50" name="Google Shape;250;p35"/>
          <p:cNvPicPr preferRelativeResize="0"/>
          <p:nvPr/>
        </p:nvPicPr>
        <p:blipFill>
          <a:blip r:embed="rId2">
            <a:alphaModFix/>
          </a:blip>
          <a:stretch>
            <a:fillRect/>
          </a:stretch>
        </p:blipFill>
        <p:spPr>
          <a:xfrm>
            <a:off x="4000505" y="0"/>
            <a:ext cx="5143500" cy="51435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Map (Japan)">
  <p:cSld name="Europe_1_1">
    <p:spTree>
      <p:nvGrpSpPr>
        <p:cNvPr id="1" name="Shape 253"/>
        <p:cNvGrpSpPr/>
        <p:nvPr/>
      </p:nvGrpSpPr>
      <p:grpSpPr>
        <a:xfrm>
          <a:off x="0" y="0"/>
          <a:ext cx="0" cy="0"/>
          <a:chOff x="0" y="0"/>
          <a:chExt cx="0" cy="0"/>
        </a:xfrm>
      </p:grpSpPr>
      <p:sp>
        <p:nvSpPr>
          <p:cNvPr id="254" name="Google Shape;254;p36"/>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55" name="Google Shape;255;p36"/>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59" name="Google Shape;259;p36"/>
          <p:cNvPicPr preferRelativeResize="0"/>
          <p:nvPr/>
        </p:nvPicPr>
        <p:blipFill>
          <a:blip r:embed="rId2">
            <a:alphaModFix/>
          </a:blip>
          <a:stretch>
            <a:fillRect/>
          </a:stretch>
        </p:blipFill>
        <p:spPr>
          <a:xfrm rot="-1152809">
            <a:off x="5460339" y="800540"/>
            <a:ext cx="3516174" cy="3516174"/>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Chart Slide 1">
  <p:cSld name="Chart Slide 1">
    <p:spTree>
      <p:nvGrpSpPr>
        <p:cNvPr id="1" name="Shape 260"/>
        <p:cNvGrpSpPr/>
        <p:nvPr/>
      </p:nvGrpSpPr>
      <p:grpSpPr>
        <a:xfrm>
          <a:off x="0" y="0"/>
          <a:ext cx="0" cy="0"/>
          <a:chOff x="0" y="0"/>
          <a:chExt cx="0" cy="0"/>
        </a:xfrm>
      </p:grpSpPr>
      <p:sp>
        <p:nvSpPr>
          <p:cNvPr id="261" name="Google Shape;261;p37"/>
          <p:cNvSpPr/>
          <p:nvPr/>
        </p:nvSpPr>
        <p:spPr>
          <a:xfrm>
            <a:off x="5600700" y="-1"/>
            <a:ext cx="35433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2" name="Google Shape;262;p37"/>
          <p:cNvSpPr txBox="1">
            <a:spLocks noGrp="1"/>
          </p:cNvSpPr>
          <p:nvPr>
            <p:ph type="subTitle" idx="1"/>
          </p:nvPr>
        </p:nvSpPr>
        <p:spPr>
          <a:xfrm>
            <a:off x="5889375" y="2699000"/>
            <a:ext cx="28923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None/>
              <a:defRPr sz="1200" i="0" u="none" strike="noStrike" cap="none">
                <a:solidFill>
                  <a:srgbClr val="FFFFFF"/>
                </a:solidFill>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FFFFF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FFFFF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FFFFF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FFFFF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9pPr>
          </a:lstStyle>
          <a:p>
            <a:endParaRPr/>
          </a:p>
        </p:txBody>
      </p:sp>
      <p:sp>
        <p:nvSpPr>
          <p:cNvPr id="263" name="Google Shape;263;p37"/>
          <p:cNvSpPr txBox="1">
            <a:spLocks noGrp="1"/>
          </p:cNvSpPr>
          <p:nvPr>
            <p:ph type="title"/>
          </p:nvPr>
        </p:nvSpPr>
        <p:spPr>
          <a:xfrm>
            <a:off x="5907025" y="768100"/>
            <a:ext cx="28746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1"/>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Chart Slide 2">
  <p:cSld name="Chart Slide 2">
    <p:spTree>
      <p:nvGrpSpPr>
        <p:cNvPr id="1" name="Shape 267"/>
        <p:cNvGrpSpPr/>
        <p:nvPr/>
      </p:nvGrpSpPr>
      <p:grpSpPr>
        <a:xfrm>
          <a:off x="0" y="0"/>
          <a:ext cx="0" cy="0"/>
          <a:chOff x="0" y="0"/>
          <a:chExt cx="0" cy="0"/>
        </a:xfrm>
      </p:grpSpPr>
      <p:sp>
        <p:nvSpPr>
          <p:cNvPr id="268" name="Google Shape;268;p38"/>
          <p:cNvSpPr/>
          <p:nvPr/>
        </p:nvSpPr>
        <p:spPr>
          <a:xfrm>
            <a:off x="0" y="-1"/>
            <a:ext cx="35433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9" name="Google Shape;269;p38"/>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None/>
              <a:defRPr sz="1200" i="0" u="none" strike="noStrike" cap="none">
                <a:solidFill>
                  <a:srgbClr val="FFFFFF"/>
                </a:solidFill>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FFFFF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FFFFF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FFFFF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FFFFF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9pPr>
          </a:lstStyle>
          <a:p>
            <a:endParaRPr/>
          </a:p>
        </p:txBody>
      </p:sp>
      <p:sp>
        <p:nvSpPr>
          <p:cNvPr id="270" name="Google Shape;270;p38"/>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1"/>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Chart Slide 3">
  <p:cSld name="Chart Slide 3">
    <p:spTree>
      <p:nvGrpSpPr>
        <p:cNvPr id="1" name="Shape 274"/>
        <p:cNvGrpSpPr/>
        <p:nvPr/>
      </p:nvGrpSpPr>
      <p:grpSpPr>
        <a:xfrm>
          <a:off x="0" y="0"/>
          <a:ext cx="0" cy="0"/>
          <a:chOff x="0" y="0"/>
          <a:chExt cx="0" cy="0"/>
        </a:xfrm>
      </p:grpSpPr>
      <p:sp>
        <p:nvSpPr>
          <p:cNvPr id="275" name="Google Shape;275;p39"/>
          <p:cNvSpPr txBox="1">
            <a:spLocks noGrp="1"/>
          </p:cNvSpPr>
          <p:nvPr>
            <p:ph type="subTitle" idx="1"/>
          </p:nvPr>
        </p:nvSpPr>
        <p:spPr>
          <a:xfrm>
            <a:off x="5907025" y="2699000"/>
            <a:ext cx="28746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000000"/>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000000"/>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000000"/>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000000"/>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000000"/>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000000"/>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000000"/>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000000"/>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000000"/>
                </a:solidFill>
                <a:latin typeface="Roboto"/>
                <a:ea typeface="Roboto"/>
                <a:cs typeface="Roboto"/>
                <a:sym typeface="Roboto"/>
              </a:defRPr>
            </a:lvl9pPr>
          </a:lstStyle>
          <a:p>
            <a:endParaRPr/>
          </a:p>
        </p:txBody>
      </p:sp>
      <p:sp>
        <p:nvSpPr>
          <p:cNvPr id="276" name="Google Shape;276;p39"/>
          <p:cNvSpPr txBox="1">
            <a:spLocks noGrp="1"/>
          </p:cNvSpPr>
          <p:nvPr>
            <p:ph type="title"/>
          </p:nvPr>
        </p:nvSpPr>
        <p:spPr>
          <a:xfrm>
            <a:off x="5907025" y="768100"/>
            <a:ext cx="28746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2pPr>
            <a:lvl3pPr marR="0" lvl="2"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3pPr>
            <a:lvl4pPr marR="0" lvl="3"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4pPr>
            <a:lvl5pPr marR="0" lvl="4"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5pPr>
            <a:lvl6pPr marR="0" lvl="5"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6pPr>
            <a:lvl7pPr marR="0" lvl="6"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7pPr>
            <a:lvl8pPr marR="0" lvl="7"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8pPr>
            <a:lvl9pPr marR="0" lvl="8"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Chart Slide 4">
  <p:cSld name="Chart Slide 4">
    <p:spTree>
      <p:nvGrpSpPr>
        <p:cNvPr id="1" name="Shape 280"/>
        <p:cNvGrpSpPr/>
        <p:nvPr/>
      </p:nvGrpSpPr>
      <p:grpSpPr>
        <a:xfrm>
          <a:off x="0" y="0"/>
          <a:ext cx="0" cy="0"/>
          <a:chOff x="0" y="0"/>
          <a:chExt cx="0" cy="0"/>
        </a:xfrm>
      </p:grpSpPr>
      <p:sp>
        <p:nvSpPr>
          <p:cNvPr id="281" name="Google Shape;281;p40"/>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2pPr>
            <a:lvl3pPr marR="0" lvl="2"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3pPr>
            <a:lvl4pPr marR="0" lvl="3"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4pPr>
            <a:lvl5pPr marR="0" lvl="4"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5pPr>
            <a:lvl6pPr marR="0" lvl="5"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6pPr>
            <a:lvl7pPr marR="0" lvl="6"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7pPr>
            <a:lvl8pPr marR="0" lvl="7"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8pPr>
            <a:lvl9pPr marR="0" lvl="8"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9pPr>
          </a:lstStyle>
          <a:p>
            <a:endParaRPr/>
          </a:p>
        </p:txBody>
      </p:sp>
      <p:sp>
        <p:nvSpPr>
          <p:cNvPr id="282" name="Google Shape;282;p40"/>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Chart Slide 5">
  <p:cSld name="Chart Slide 6">
    <p:spTree>
      <p:nvGrpSpPr>
        <p:cNvPr id="1" name="Shape 286"/>
        <p:cNvGrpSpPr/>
        <p:nvPr/>
      </p:nvGrpSpPr>
      <p:grpSpPr>
        <a:xfrm>
          <a:off x="0" y="0"/>
          <a:ext cx="0" cy="0"/>
          <a:chOff x="0" y="0"/>
          <a:chExt cx="0" cy="0"/>
        </a:xfrm>
      </p:grpSpPr>
      <p:sp>
        <p:nvSpPr>
          <p:cNvPr id="287" name="Google Shape;287;p41"/>
          <p:cNvSpPr txBox="1">
            <a:spLocks noGrp="1"/>
          </p:cNvSpPr>
          <p:nvPr>
            <p:ph type="title"/>
          </p:nvPr>
        </p:nvSpPr>
        <p:spPr>
          <a:xfrm>
            <a:off x="225825" y="137160"/>
            <a:ext cx="7689600" cy="5940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Main (Blue Line)">
  <p:cSld name="Plain Slide 1">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228600" y="137160"/>
            <a:ext cx="7530300" cy="5940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3300"/>
              <a:buFont typeface="Roboto"/>
              <a:buNone/>
              <a:defRPr sz="29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9pPr>
          </a:lstStyle>
          <a:p>
            <a:endParaRPr/>
          </a:p>
        </p:txBody>
      </p:sp>
      <p:sp>
        <p:nvSpPr>
          <p:cNvPr id="39" name="Google Shape;39;p6"/>
          <p:cNvSpPr txBox="1">
            <a:spLocks noGrp="1"/>
          </p:cNvSpPr>
          <p:nvPr>
            <p:ph type="body" idx="1"/>
          </p:nvPr>
        </p:nvSpPr>
        <p:spPr>
          <a:xfrm>
            <a:off x="228600" y="1005840"/>
            <a:ext cx="76248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40" name="Google Shape;40;p6"/>
          <p:cNvSpPr/>
          <p:nvPr/>
        </p:nvSpPr>
        <p:spPr>
          <a:xfrm flipH="1">
            <a:off x="109" y="-1"/>
            <a:ext cx="771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288">
          <p15:clr>
            <a:srgbClr val="F9AD4C"/>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White Box (List)">
  <p:cSld name="1_Blue Bar Text_1_1">
    <p:spTree>
      <p:nvGrpSpPr>
        <p:cNvPr id="1" name="Shape 291"/>
        <p:cNvGrpSpPr/>
        <p:nvPr/>
      </p:nvGrpSpPr>
      <p:grpSpPr>
        <a:xfrm>
          <a:off x="0" y="0"/>
          <a:ext cx="0" cy="0"/>
          <a:chOff x="0" y="0"/>
          <a:chExt cx="0" cy="0"/>
        </a:xfrm>
      </p:grpSpPr>
      <p:sp>
        <p:nvSpPr>
          <p:cNvPr id="292" name="Google Shape;292;p42"/>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
        <p:nvSpPr>
          <p:cNvPr id="293" name="Google Shape;293;p42"/>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94" name="Google Shape;294;p42"/>
          <p:cNvSpPr txBox="1">
            <a:spLocks noGrp="1"/>
          </p:cNvSpPr>
          <p:nvPr>
            <p:ph type="subTitle" idx="2"/>
          </p:nvPr>
        </p:nvSpPr>
        <p:spPr>
          <a:xfrm>
            <a:off x="4114800" y="740664"/>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295" name="Google Shape;295;p42"/>
          <p:cNvSpPr txBox="1">
            <a:spLocks noGrp="1"/>
          </p:cNvSpPr>
          <p:nvPr>
            <p:ph type="subTitle" idx="3"/>
          </p:nvPr>
        </p:nvSpPr>
        <p:spPr>
          <a:xfrm>
            <a:off x="4114800" y="1149715"/>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296" name="Google Shape;296;p42"/>
          <p:cNvSpPr txBox="1">
            <a:spLocks noGrp="1"/>
          </p:cNvSpPr>
          <p:nvPr>
            <p:ph type="subTitle" idx="4"/>
          </p:nvPr>
        </p:nvSpPr>
        <p:spPr>
          <a:xfrm>
            <a:off x="4114800" y="1976348"/>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297" name="Google Shape;297;p42"/>
          <p:cNvSpPr txBox="1">
            <a:spLocks noGrp="1"/>
          </p:cNvSpPr>
          <p:nvPr>
            <p:ph type="subTitle" idx="5"/>
          </p:nvPr>
        </p:nvSpPr>
        <p:spPr>
          <a:xfrm>
            <a:off x="4114800" y="2385398"/>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298" name="Google Shape;298;p42"/>
          <p:cNvSpPr txBox="1">
            <a:spLocks noGrp="1"/>
          </p:cNvSpPr>
          <p:nvPr>
            <p:ph type="subTitle" idx="6"/>
          </p:nvPr>
        </p:nvSpPr>
        <p:spPr>
          <a:xfrm>
            <a:off x="4114800" y="3288063"/>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299" name="Google Shape;299;p42"/>
          <p:cNvSpPr txBox="1">
            <a:spLocks noGrp="1"/>
          </p:cNvSpPr>
          <p:nvPr>
            <p:ph type="subTitle" idx="7"/>
          </p:nvPr>
        </p:nvSpPr>
        <p:spPr>
          <a:xfrm>
            <a:off x="4114800" y="3697113"/>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Blue Gray Box (List)">
  <p:cSld name="1_Grey Bar text_1">
    <p:spTree>
      <p:nvGrpSpPr>
        <p:cNvPr id="1" name="Shape 303"/>
        <p:cNvGrpSpPr/>
        <p:nvPr/>
      </p:nvGrpSpPr>
      <p:grpSpPr>
        <a:xfrm>
          <a:off x="0" y="0"/>
          <a:ext cx="0" cy="0"/>
          <a:chOff x="0" y="0"/>
          <a:chExt cx="0" cy="0"/>
        </a:xfrm>
      </p:grpSpPr>
      <p:sp>
        <p:nvSpPr>
          <p:cNvPr id="304" name="Google Shape;304;p43"/>
          <p:cNvSpPr/>
          <p:nvPr/>
        </p:nvSpPr>
        <p:spPr>
          <a:xfrm>
            <a:off x="0" y="-1"/>
            <a:ext cx="3543300" cy="5143500"/>
          </a:xfrm>
          <a:prstGeom prst="rect">
            <a:avLst/>
          </a:prstGeom>
          <a:solidFill>
            <a:srgbClr val="53718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5" name="Google Shape;305;p43"/>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
        <p:nvSpPr>
          <p:cNvPr id="306" name="Google Shape;306;p43"/>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1"/>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
        <p:nvSpPr>
          <p:cNvPr id="309" name="Google Shape;309;p43"/>
          <p:cNvSpPr txBox="1">
            <a:spLocks noGrp="1"/>
          </p:cNvSpPr>
          <p:nvPr>
            <p:ph type="subTitle" idx="2"/>
          </p:nvPr>
        </p:nvSpPr>
        <p:spPr>
          <a:xfrm>
            <a:off x="4114800" y="740664"/>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10" name="Google Shape;310;p43"/>
          <p:cNvSpPr txBox="1">
            <a:spLocks noGrp="1"/>
          </p:cNvSpPr>
          <p:nvPr>
            <p:ph type="subTitle" idx="3"/>
          </p:nvPr>
        </p:nvSpPr>
        <p:spPr>
          <a:xfrm>
            <a:off x="4114800" y="1149715"/>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11" name="Google Shape;311;p43"/>
          <p:cNvSpPr txBox="1">
            <a:spLocks noGrp="1"/>
          </p:cNvSpPr>
          <p:nvPr>
            <p:ph type="subTitle" idx="4"/>
          </p:nvPr>
        </p:nvSpPr>
        <p:spPr>
          <a:xfrm>
            <a:off x="4114800" y="1976348"/>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12" name="Google Shape;312;p43"/>
          <p:cNvSpPr txBox="1">
            <a:spLocks noGrp="1"/>
          </p:cNvSpPr>
          <p:nvPr>
            <p:ph type="subTitle" idx="5"/>
          </p:nvPr>
        </p:nvSpPr>
        <p:spPr>
          <a:xfrm>
            <a:off x="4114800" y="2385399"/>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13" name="Google Shape;313;p43"/>
          <p:cNvSpPr txBox="1">
            <a:spLocks noGrp="1"/>
          </p:cNvSpPr>
          <p:nvPr>
            <p:ph type="subTitle" idx="6"/>
          </p:nvPr>
        </p:nvSpPr>
        <p:spPr>
          <a:xfrm>
            <a:off x="4114800" y="3288063"/>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14" name="Google Shape;314;p43"/>
          <p:cNvSpPr txBox="1">
            <a:spLocks noGrp="1"/>
          </p:cNvSpPr>
          <p:nvPr>
            <p:ph type="subTitle" idx="7"/>
          </p:nvPr>
        </p:nvSpPr>
        <p:spPr>
          <a:xfrm>
            <a:off x="4114800" y="3697114"/>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Blue Box (List)">
  <p:cSld name="1_Blue Bar Text_1">
    <p:spTree>
      <p:nvGrpSpPr>
        <p:cNvPr id="1" name="Shape 316"/>
        <p:cNvGrpSpPr/>
        <p:nvPr/>
      </p:nvGrpSpPr>
      <p:grpSpPr>
        <a:xfrm>
          <a:off x="0" y="0"/>
          <a:ext cx="0" cy="0"/>
          <a:chOff x="0" y="0"/>
          <a:chExt cx="0" cy="0"/>
        </a:xfrm>
      </p:grpSpPr>
      <p:sp>
        <p:nvSpPr>
          <p:cNvPr id="317" name="Google Shape;317;p44"/>
          <p:cNvSpPr/>
          <p:nvPr/>
        </p:nvSpPr>
        <p:spPr>
          <a:xfrm>
            <a:off x="0" y="-1"/>
            <a:ext cx="35433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18" name="Google Shape;318;p44"/>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None/>
              <a:defRPr sz="1200" i="0" u="none" strike="noStrike" cap="none">
                <a:solidFill>
                  <a:srgbClr val="FFFFFF"/>
                </a:solidFill>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
        <p:nvSpPr>
          <p:cNvPr id="319" name="Google Shape;319;p44"/>
          <p:cNvSpPr txBox="1">
            <a:spLocks noGrp="1"/>
          </p:cNvSpPr>
          <p:nvPr>
            <p:ph type="subTitle" idx="2"/>
          </p:nvPr>
        </p:nvSpPr>
        <p:spPr>
          <a:xfrm>
            <a:off x="4114800" y="740664"/>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20" name="Google Shape;320;p44"/>
          <p:cNvSpPr txBox="1">
            <a:spLocks noGrp="1"/>
          </p:cNvSpPr>
          <p:nvPr>
            <p:ph type="subTitle" idx="3"/>
          </p:nvPr>
        </p:nvSpPr>
        <p:spPr>
          <a:xfrm>
            <a:off x="4114800" y="1149715"/>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21" name="Google Shape;321;p44"/>
          <p:cNvSpPr txBox="1">
            <a:spLocks noGrp="1"/>
          </p:cNvSpPr>
          <p:nvPr>
            <p:ph type="subTitle" idx="4"/>
          </p:nvPr>
        </p:nvSpPr>
        <p:spPr>
          <a:xfrm>
            <a:off x="4114800" y="1976348"/>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22" name="Google Shape;322;p44"/>
          <p:cNvSpPr txBox="1">
            <a:spLocks noGrp="1"/>
          </p:cNvSpPr>
          <p:nvPr>
            <p:ph type="subTitle" idx="5"/>
          </p:nvPr>
        </p:nvSpPr>
        <p:spPr>
          <a:xfrm>
            <a:off x="4114800" y="2385399"/>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23" name="Google Shape;323;p44"/>
          <p:cNvSpPr txBox="1">
            <a:spLocks noGrp="1"/>
          </p:cNvSpPr>
          <p:nvPr>
            <p:ph type="subTitle" idx="6"/>
          </p:nvPr>
        </p:nvSpPr>
        <p:spPr>
          <a:xfrm>
            <a:off x="4114800" y="3288063"/>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24" name="Google Shape;324;p44"/>
          <p:cNvSpPr txBox="1">
            <a:spLocks noGrp="1"/>
          </p:cNvSpPr>
          <p:nvPr>
            <p:ph type="subTitle" idx="7"/>
          </p:nvPr>
        </p:nvSpPr>
        <p:spPr>
          <a:xfrm>
            <a:off x="4114800" y="3697114"/>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25" name="Google Shape;325;p44"/>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1"/>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Black Box (List)">
  <p:cSld name="1_Black Bar text_1">
    <p:spTree>
      <p:nvGrpSpPr>
        <p:cNvPr id="1" name="Shape 329"/>
        <p:cNvGrpSpPr/>
        <p:nvPr/>
      </p:nvGrpSpPr>
      <p:grpSpPr>
        <a:xfrm>
          <a:off x="0" y="0"/>
          <a:ext cx="0" cy="0"/>
          <a:chOff x="0" y="0"/>
          <a:chExt cx="0" cy="0"/>
        </a:xfrm>
      </p:grpSpPr>
      <p:sp>
        <p:nvSpPr>
          <p:cNvPr id="330" name="Google Shape;330;p45"/>
          <p:cNvSpPr/>
          <p:nvPr userDrawn="1"/>
        </p:nvSpPr>
        <p:spPr>
          <a:xfrm>
            <a:off x="0" y="-1"/>
            <a:ext cx="3543300" cy="5143500"/>
          </a:xfrm>
          <a:prstGeom prst="rect">
            <a:avLst/>
          </a:prstGeom>
          <a:solidFill>
            <a:srgbClr val="0A0A0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1" name="Google Shape;331;p45"/>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
        <p:nvSpPr>
          <p:cNvPr id="332" name="Google Shape;332;p45"/>
          <p:cNvSpPr txBox="1">
            <a:spLocks noGrp="1"/>
          </p:cNvSpPr>
          <p:nvPr>
            <p:ph type="subTitle" idx="2"/>
          </p:nvPr>
        </p:nvSpPr>
        <p:spPr>
          <a:xfrm>
            <a:off x="4114800" y="740664"/>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33" name="Google Shape;333;p45"/>
          <p:cNvSpPr txBox="1">
            <a:spLocks noGrp="1"/>
          </p:cNvSpPr>
          <p:nvPr>
            <p:ph type="subTitle" idx="3"/>
          </p:nvPr>
        </p:nvSpPr>
        <p:spPr>
          <a:xfrm>
            <a:off x="4114800" y="1149715"/>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34" name="Google Shape;334;p45"/>
          <p:cNvSpPr txBox="1">
            <a:spLocks noGrp="1"/>
          </p:cNvSpPr>
          <p:nvPr>
            <p:ph type="subTitle" idx="4"/>
          </p:nvPr>
        </p:nvSpPr>
        <p:spPr>
          <a:xfrm>
            <a:off x="4114800" y="1976348"/>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35" name="Google Shape;335;p45"/>
          <p:cNvSpPr txBox="1">
            <a:spLocks noGrp="1"/>
          </p:cNvSpPr>
          <p:nvPr>
            <p:ph type="subTitle" idx="5"/>
          </p:nvPr>
        </p:nvSpPr>
        <p:spPr>
          <a:xfrm>
            <a:off x="4114800" y="2385398"/>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36" name="Google Shape;336;p45"/>
          <p:cNvSpPr txBox="1">
            <a:spLocks noGrp="1"/>
          </p:cNvSpPr>
          <p:nvPr>
            <p:ph type="subTitle" idx="6"/>
          </p:nvPr>
        </p:nvSpPr>
        <p:spPr>
          <a:xfrm>
            <a:off x="4114800" y="3288063"/>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37" name="Google Shape;337;p45"/>
          <p:cNvSpPr txBox="1">
            <a:spLocks noGrp="1"/>
          </p:cNvSpPr>
          <p:nvPr>
            <p:ph type="subTitle" idx="7"/>
          </p:nvPr>
        </p:nvSpPr>
        <p:spPr>
          <a:xfrm>
            <a:off x="4114800" y="3697113"/>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38" name="Google Shape;338;p45"/>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Team Members">
  <p:cSld name="Team Members">
    <p:spTree>
      <p:nvGrpSpPr>
        <p:cNvPr id="1" name="Shape 342"/>
        <p:cNvGrpSpPr/>
        <p:nvPr/>
      </p:nvGrpSpPr>
      <p:grpSpPr>
        <a:xfrm>
          <a:off x="0" y="0"/>
          <a:ext cx="0" cy="0"/>
          <a:chOff x="0" y="0"/>
          <a:chExt cx="0" cy="0"/>
        </a:xfrm>
      </p:grpSpPr>
      <p:sp>
        <p:nvSpPr>
          <p:cNvPr id="343" name="Google Shape;343;p46"/>
          <p:cNvSpPr txBox="1">
            <a:spLocks noGrp="1"/>
          </p:cNvSpPr>
          <p:nvPr>
            <p:ph type="title"/>
          </p:nvPr>
        </p:nvSpPr>
        <p:spPr>
          <a:xfrm>
            <a:off x="225825" y="137160"/>
            <a:ext cx="7689600" cy="5940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4" name="Google Shape;344;p46"/>
          <p:cNvSpPr txBox="1">
            <a:spLocks noGrp="1"/>
          </p:cNvSpPr>
          <p:nvPr>
            <p:ph type="subTitle" idx="1"/>
          </p:nvPr>
        </p:nvSpPr>
        <p:spPr>
          <a:xfrm>
            <a:off x="813425" y="914400"/>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45" name="Google Shape;345;p46"/>
          <p:cNvSpPr txBox="1">
            <a:spLocks noGrp="1"/>
          </p:cNvSpPr>
          <p:nvPr>
            <p:ph type="subTitle" idx="2"/>
          </p:nvPr>
        </p:nvSpPr>
        <p:spPr>
          <a:xfrm>
            <a:off x="813425" y="1287103"/>
            <a:ext cx="3070200" cy="286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46" name="Google Shape;346;p46"/>
          <p:cNvSpPr txBox="1">
            <a:spLocks noGrp="1"/>
          </p:cNvSpPr>
          <p:nvPr>
            <p:ph type="subTitle" idx="3"/>
          </p:nvPr>
        </p:nvSpPr>
        <p:spPr>
          <a:xfrm>
            <a:off x="813425" y="1812650"/>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47" name="Google Shape;347;p46"/>
          <p:cNvSpPr txBox="1">
            <a:spLocks noGrp="1"/>
          </p:cNvSpPr>
          <p:nvPr>
            <p:ph type="subTitle" idx="4"/>
          </p:nvPr>
        </p:nvSpPr>
        <p:spPr>
          <a:xfrm>
            <a:off x="813425" y="2185347"/>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48" name="Google Shape;348;p46"/>
          <p:cNvSpPr txBox="1">
            <a:spLocks noGrp="1"/>
          </p:cNvSpPr>
          <p:nvPr>
            <p:ph type="subTitle" idx="5"/>
          </p:nvPr>
        </p:nvSpPr>
        <p:spPr>
          <a:xfrm>
            <a:off x="813425" y="2720394"/>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49" name="Google Shape;349;p46"/>
          <p:cNvSpPr txBox="1">
            <a:spLocks noGrp="1"/>
          </p:cNvSpPr>
          <p:nvPr>
            <p:ph type="subTitle" idx="6"/>
          </p:nvPr>
        </p:nvSpPr>
        <p:spPr>
          <a:xfrm>
            <a:off x="813425" y="3093091"/>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50" name="Google Shape;350;p46"/>
          <p:cNvSpPr txBox="1">
            <a:spLocks noGrp="1"/>
          </p:cNvSpPr>
          <p:nvPr>
            <p:ph type="subTitle" idx="7"/>
          </p:nvPr>
        </p:nvSpPr>
        <p:spPr>
          <a:xfrm>
            <a:off x="813425" y="3618632"/>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51" name="Google Shape;351;p46"/>
          <p:cNvSpPr txBox="1">
            <a:spLocks noGrp="1"/>
          </p:cNvSpPr>
          <p:nvPr>
            <p:ph type="subTitle" idx="8"/>
          </p:nvPr>
        </p:nvSpPr>
        <p:spPr>
          <a:xfrm>
            <a:off x="813425" y="3991329"/>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53" name="Google Shape;353;p46"/>
          <p:cNvSpPr/>
          <p:nvPr/>
        </p:nvSpPr>
        <p:spPr>
          <a:xfrm>
            <a:off x="240025" y="102033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6"/>
          <p:cNvSpPr/>
          <p:nvPr/>
        </p:nvSpPr>
        <p:spPr>
          <a:xfrm>
            <a:off x="240025" y="196523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6"/>
          <p:cNvSpPr/>
          <p:nvPr/>
        </p:nvSpPr>
        <p:spPr>
          <a:xfrm>
            <a:off x="240025" y="287298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6"/>
          <p:cNvSpPr/>
          <p:nvPr/>
        </p:nvSpPr>
        <p:spPr>
          <a:xfrm>
            <a:off x="240025" y="377123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6"/>
          <p:cNvSpPr txBox="1">
            <a:spLocks noGrp="1"/>
          </p:cNvSpPr>
          <p:nvPr>
            <p:ph type="subTitle" idx="9"/>
          </p:nvPr>
        </p:nvSpPr>
        <p:spPr>
          <a:xfrm>
            <a:off x="5145400" y="914400"/>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58" name="Google Shape;358;p46"/>
          <p:cNvSpPr txBox="1">
            <a:spLocks noGrp="1"/>
          </p:cNvSpPr>
          <p:nvPr>
            <p:ph type="subTitle" idx="13"/>
          </p:nvPr>
        </p:nvSpPr>
        <p:spPr>
          <a:xfrm>
            <a:off x="5145400" y="1287103"/>
            <a:ext cx="3070200" cy="286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59" name="Google Shape;359;p46"/>
          <p:cNvSpPr txBox="1">
            <a:spLocks noGrp="1"/>
          </p:cNvSpPr>
          <p:nvPr>
            <p:ph type="subTitle" idx="14"/>
          </p:nvPr>
        </p:nvSpPr>
        <p:spPr>
          <a:xfrm>
            <a:off x="5145400" y="1812650"/>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60" name="Google Shape;360;p46"/>
          <p:cNvSpPr txBox="1">
            <a:spLocks noGrp="1"/>
          </p:cNvSpPr>
          <p:nvPr>
            <p:ph type="subTitle" idx="15"/>
          </p:nvPr>
        </p:nvSpPr>
        <p:spPr>
          <a:xfrm>
            <a:off x="5145400" y="2185347"/>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61" name="Google Shape;361;p46"/>
          <p:cNvSpPr txBox="1">
            <a:spLocks noGrp="1"/>
          </p:cNvSpPr>
          <p:nvPr>
            <p:ph type="subTitle" idx="16"/>
          </p:nvPr>
        </p:nvSpPr>
        <p:spPr>
          <a:xfrm>
            <a:off x="5145400" y="2720394"/>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62" name="Google Shape;362;p46"/>
          <p:cNvSpPr txBox="1">
            <a:spLocks noGrp="1"/>
          </p:cNvSpPr>
          <p:nvPr>
            <p:ph type="subTitle" idx="17"/>
          </p:nvPr>
        </p:nvSpPr>
        <p:spPr>
          <a:xfrm>
            <a:off x="5145400" y="3093091"/>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63" name="Google Shape;363;p46"/>
          <p:cNvSpPr txBox="1">
            <a:spLocks noGrp="1"/>
          </p:cNvSpPr>
          <p:nvPr>
            <p:ph type="subTitle" idx="18"/>
          </p:nvPr>
        </p:nvSpPr>
        <p:spPr>
          <a:xfrm>
            <a:off x="5145400" y="3618632"/>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64" name="Google Shape;364;p46"/>
          <p:cNvSpPr txBox="1">
            <a:spLocks noGrp="1"/>
          </p:cNvSpPr>
          <p:nvPr>
            <p:ph type="subTitle" idx="19"/>
          </p:nvPr>
        </p:nvSpPr>
        <p:spPr>
          <a:xfrm>
            <a:off x="5145400" y="3991329"/>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65" name="Google Shape;365;p46"/>
          <p:cNvSpPr/>
          <p:nvPr/>
        </p:nvSpPr>
        <p:spPr>
          <a:xfrm>
            <a:off x="4572000" y="102033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6"/>
          <p:cNvSpPr/>
          <p:nvPr/>
        </p:nvSpPr>
        <p:spPr>
          <a:xfrm>
            <a:off x="4572000" y="196523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6"/>
          <p:cNvSpPr/>
          <p:nvPr/>
        </p:nvSpPr>
        <p:spPr>
          <a:xfrm>
            <a:off x="4572000" y="287298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6"/>
          <p:cNvSpPr/>
          <p:nvPr/>
        </p:nvSpPr>
        <p:spPr>
          <a:xfrm>
            <a:off x="4572000" y="377123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1620">
          <p15:clr>
            <a:srgbClr val="F9AD4C"/>
          </p15:clr>
        </p15:guide>
        <p15:guide id="2" pos="2880">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Quote">
  <p:cSld name="Quote 1">
    <p:spTree>
      <p:nvGrpSpPr>
        <p:cNvPr id="1" name="Shape 371"/>
        <p:cNvGrpSpPr/>
        <p:nvPr/>
      </p:nvGrpSpPr>
      <p:grpSpPr>
        <a:xfrm>
          <a:off x="0" y="0"/>
          <a:ext cx="0" cy="0"/>
          <a:chOff x="0" y="0"/>
          <a:chExt cx="0" cy="0"/>
        </a:xfrm>
      </p:grpSpPr>
      <p:cxnSp>
        <p:nvCxnSpPr>
          <p:cNvPr id="372" name="Google Shape;372;p47"/>
          <p:cNvCxnSpPr/>
          <p:nvPr/>
        </p:nvCxnSpPr>
        <p:spPr>
          <a:xfrm>
            <a:off x="3453715" y="847989"/>
            <a:ext cx="0" cy="3443400"/>
          </a:xfrm>
          <a:prstGeom prst="straightConnector1">
            <a:avLst/>
          </a:prstGeom>
          <a:noFill/>
          <a:ln w="12700" cap="flat" cmpd="sng">
            <a:solidFill>
              <a:srgbClr val="A5A5A5"/>
            </a:solidFill>
            <a:prstDash val="solid"/>
            <a:miter lim="800000"/>
            <a:headEnd type="none" w="sm" len="sm"/>
            <a:tailEnd type="none" w="sm" len="sm"/>
          </a:ln>
        </p:spPr>
      </p:cxnSp>
      <p:sp>
        <p:nvSpPr>
          <p:cNvPr id="373" name="Google Shape;373;p47"/>
          <p:cNvSpPr txBox="1">
            <a:spLocks noGrp="1"/>
          </p:cNvSpPr>
          <p:nvPr>
            <p:ph type="subTitle" idx="1"/>
          </p:nvPr>
        </p:nvSpPr>
        <p:spPr>
          <a:xfrm>
            <a:off x="3743813" y="1369181"/>
            <a:ext cx="4742700" cy="131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3232D"/>
              </a:buClr>
              <a:buSzPts val="3000"/>
              <a:buNone/>
              <a:defRPr sz="3000" b="0" i="0" u="none" strike="noStrike" cap="none">
                <a:solidFill>
                  <a:srgbClr val="23232D"/>
                </a:solidFill>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9pPr>
          </a:lstStyle>
          <a:p>
            <a:endParaRPr/>
          </a:p>
        </p:txBody>
      </p:sp>
      <p:sp>
        <p:nvSpPr>
          <p:cNvPr id="374" name="Google Shape;374;p47"/>
          <p:cNvSpPr txBox="1">
            <a:spLocks noGrp="1"/>
          </p:cNvSpPr>
          <p:nvPr>
            <p:ph type="subTitle" idx="2"/>
          </p:nvPr>
        </p:nvSpPr>
        <p:spPr>
          <a:xfrm>
            <a:off x="3743813" y="2961319"/>
            <a:ext cx="4742700" cy="1501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Big Quote (White)">
  <p:cSld name="Quote 1_1">
    <p:spTree>
      <p:nvGrpSpPr>
        <p:cNvPr id="1" name="Shape 378"/>
        <p:cNvGrpSpPr/>
        <p:nvPr/>
      </p:nvGrpSpPr>
      <p:grpSpPr>
        <a:xfrm>
          <a:off x="0" y="0"/>
          <a:ext cx="0" cy="0"/>
          <a:chOff x="0" y="0"/>
          <a:chExt cx="0" cy="0"/>
        </a:xfrm>
      </p:grpSpPr>
      <p:sp>
        <p:nvSpPr>
          <p:cNvPr id="379" name="Google Shape;379;p48"/>
          <p:cNvSpPr/>
          <p:nvPr/>
        </p:nvSpPr>
        <p:spPr>
          <a:xfrm>
            <a:off x="-4" y="0"/>
            <a:ext cx="9165000" cy="5143500"/>
          </a:xfrm>
          <a:prstGeom prst="rect">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80" name="Google Shape;380;p48"/>
          <p:cNvSpPr txBox="1">
            <a:spLocks noGrp="1"/>
          </p:cNvSpPr>
          <p:nvPr>
            <p:ph type="subTitle" idx="1"/>
          </p:nvPr>
        </p:nvSpPr>
        <p:spPr>
          <a:xfrm>
            <a:off x="803857" y="1249400"/>
            <a:ext cx="7536300" cy="131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3232D"/>
              </a:buClr>
              <a:buSzPts val="3600"/>
              <a:buFont typeface="Roboto Light"/>
              <a:buNone/>
              <a:defRPr sz="3600" b="0" i="0" u="none" strike="noStrike" cap="none">
                <a:solidFill>
                  <a:srgbClr val="23232D"/>
                </a:solidFill>
                <a:latin typeface="Roboto Light"/>
                <a:ea typeface="Roboto Light"/>
                <a:cs typeface="Roboto Light"/>
                <a:sym typeface="Roboto Light"/>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5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5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5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5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5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5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500" b="0" i="0" u="none" strike="noStrike" cap="none">
                <a:solidFill>
                  <a:srgbClr val="3F3F3F"/>
                </a:solidFill>
                <a:latin typeface="Roboto"/>
                <a:ea typeface="Roboto"/>
                <a:cs typeface="Roboto"/>
                <a:sym typeface="Roboto"/>
              </a:defRPr>
            </a:lvl9pPr>
          </a:lstStyle>
          <a:p>
            <a:endParaRPr/>
          </a:p>
        </p:txBody>
      </p:sp>
      <p:sp>
        <p:nvSpPr>
          <p:cNvPr id="381" name="Google Shape;381;p48"/>
          <p:cNvSpPr txBox="1">
            <a:spLocks noGrp="1"/>
          </p:cNvSpPr>
          <p:nvPr>
            <p:ph type="subTitle" idx="2"/>
          </p:nvPr>
        </p:nvSpPr>
        <p:spPr>
          <a:xfrm>
            <a:off x="803850" y="3388521"/>
            <a:ext cx="7536300" cy="6243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Big Quote (Gray Blue)">
  <p:cSld name="Quote 1_1_1">
    <p:spTree>
      <p:nvGrpSpPr>
        <p:cNvPr id="1" name="Shape 385"/>
        <p:cNvGrpSpPr/>
        <p:nvPr/>
      </p:nvGrpSpPr>
      <p:grpSpPr>
        <a:xfrm>
          <a:off x="0" y="0"/>
          <a:ext cx="0" cy="0"/>
          <a:chOff x="0" y="0"/>
          <a:chExt cx="0" cy="0"/>
        </a:xfrm>
      </p:grpSpPr>
      <p:sp>
        <p:nvSpPr>
          <p:cNvPr id="386" name="Google Shape;386;p49"/>
          <p:cNvSpPr/>
          <p:nvPr/>
        </p:nvSpPr>
        <p:spPr>
          <a:xfrm>
            <a:off x="0" y="0"/>
            <a:ext cx="9144000" cy="5143500"/>
          </a:xfrm>
          <a:prstGeom prst="rect">
            <a:avLst/>
          </a:prstGeom>
          <a:solidFill>
            <a:srgbClr val="53718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7" name="Google Shape;387;p49"/>
          <p:cNvSpPr txBox="1">
            <a:spLocks noGrp="1"/>
          </p:cNvSpPr>
          <p:nvPr>
            <p:ph type="subTitle" idx="1"/>
          </p:nvPr>
        </p:nvSpPr>
        <p:spPr>
          <a:xfrm>
            <a:off x="803857" y="1249400"/>
            <a:ext cx="7536300" cy="131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FFFFFF"/>
              </a:buClr>
              <a:buSzPts val="3600"/>
              <a:buFont typeface="Roboto Light"/>
              <a:buNone/>
              <a:defRPr sz="3600" b="0" i="0" u="none" strike="noStrike" cap="none">
                <a:solidFill>
                  <a:srgbClr val="FFFFFF"/>
                </a:solidFill>
                <a:latin typeface="Roboto Light"/>
                <a:ea typeface="Roboto Light"/>
                <a:cs typeface="Roboto Light"/>
                <a:sym typeface="Roboto Light"/>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9pPr>
          </a:lstStyle>
          <a:p>
            <a:endParaRPr/>
          </a:p>
        </p:txBody>
      </p:sp>
      <p:sp>
        <p:nvSpPr>
          <p:cNvPr id="388" name="Google Shape;388;p49"/>
          <p:cNvSpPr txBox="1">
            <a:spLocks noGrp="1"/>
          </p:cNvSpPr>
          <p:nvPr>
            <p:ph type="subTitle" idx="2"/>
          </p:nvPr>
        </p:nvSpPr>
        <p:spPr>
          <a:xfrm>
            <a:off x="803850" y="3388521"/>
            <a:ext cx="7536300" cy="6243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FFFFFF"/>
              </a:buClr>
              <a:buSzPts val="1800"/>
              <a:buFont typeface="Roboto"/>
              <a:buNone/>
              <a:defRPr sz="1800" b="1"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Big Quote (Blue)">
  <p:cSld name="Quote 1_1_1_1">
    <p:spTree>
      <p:nvGrpSpPr>
        <p:cNvPr id="1" name="Shape 392"/>
        <p:cNvGrpSpPr/>
        <p:nvPr/>
      </p:nvGrpSpPr>
      <p:grpSpPr>
        <a:xfrm>
          <a:off x="0" y="0"/>
          <a:ext cx="0" cy="0"/>
          <a:chOff x="0" y="0"/>
          <a:chExt cx="0" cy="0"/>
        </a:xfrm>
      </p:grpSpPr>
      <p:sp>
        <p:nvSpPr>
          <p:cNvPr id="393" name="Google Shape;393;p50"/>
          <p:cNvSpPr/>
          <p:nvPr/>
        </p:nvSpPr>
        <p:spPr>
          <a:xfrm>
            <a:off x="0" y="0"/>
            <a:ext cx="91440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D8FE2"/>
              </a:solidFill>
              <a:latin typeface="Arial"/>
              <a:ea typeface="Arial"/>
              <a:cs typeface="Arial"/>
              <a:sym typeface="Arial"/>
            </a:endParaRPr>
          </a:p>
        </p:txBody>
      </p:sp>
      <p:sp>
        <p:nvSpPr>
          <p:cNvPr id="394" name="Google Shape;394;p50"/>
          <p:cNvSpPr txBox="1">
            <a:spLocks noGrp="1"/>
          </p:cNvSpPr>
          <p:nvPr>
            <p:ph type="subTitle" idx="1"/>
          </p:nvPr>
        </p:nvSpPr>
        <p:spPr>
          <a:xfrm>
            <a:off x="803857" y="1249400"/>
            <a:ext cx="7536300" cy="131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FFFFFF"/>
              </a:buClr>
              <a:buSzPts val="3600"/>
              <a:buFont typeface="Roboto Light"/>
              <a:buNone/>
              <a:defRPr sz="3600" b="0" i="0" u="none" strike="noStrike" cap="none">
                <a:solidFill>
                  <a:srgbClr val="FFFFFF"/>
                </a:solidFill>
                <a:latin typeface="Roboto Light"/>
                <a:ea typeface="Roboto Light"/>
                <a:cs typeface="Roboto Light"/>
                <a:sym typeface="Roboto Light"/>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9pPr>
          </a:lstStyle>
          <a:p>
            <a:endParaRPr/>
          </a:p>
        </p:txBody>
      </p:sp>
      <p:sp>
        <p:nvSpPr>
          <p:cNvPr id="395" name="Google Shape;395;p50"/>
          <p:cNvSpPr txBox="1">
            <a:spLocks noGrp="1"/>
          </p:cNvSpPr>
          <p:nvPr>
            <p:ph type="subTitle" idx="2"/>
          </p:nvPr>
        </p:nvSpPr>
        <p:spPr>
          <a:xfrm>
            <a:off x="803850" y="3388521"/>
            <a:ext cx="7536300" cy="6243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FFFFFF"/>
              </a:buClr>
              <a:buSzPts val="1800"/>
              <a:buFont typeface="Roboto"/>
              <a:buNone/>
              <a:defRPr sz="1800" b="1"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FFFFFF"/>
              </a:buClr>
              <a:buSzPts val="1500"/>
              <a:buFont typeface="Roboto"/>
              <a:buNone/>
              <a:defRPr sz="1500" b="0" i="0" u="none" strike="noStrike" cap="none">
                <a:solidFill>
                  <a:srgbClr val="FFFFFF"/>
                </a:solidFill>
                <a:latin typeface="Roboto"/>
                <a:ea typeface="Roboto"/>
                <a:cs typeface="Roboto"/>
                <a:sym typeface="Roboto"/>
              </a:defRPr>
            </a:lvl2pPr>
            <a:lvl3pPr marR="0" lvl="2" algn="l" rtl="0">
              <a:lnSpc>
                <a:spcPct val="90000"/>
              </a:lnSpc>
              <a:spcBef>
                <a:spcPts val="800"/>
              </a:spcBef>
              <a:spcAft>
                <a:spcPts val="0"/>
              </a:spcAft>
              <a:buClr>
                <a:srgbClr val="FFFFFF"/>
              </a:buClr>
              <a:buSzPts val="1200"/>
              <a:buFont typeface="Roboto"/>
              <a:buNone/>
              <a:defRPr sz="1200" b="0" i="0" u="none" strike="noStrike" cap="none">
                <a:solidFill>
                  <a:srgbClr val="FFFFFF"/>
                </a:solidFill>
                <a:latin typeface="Roboto"/>
                <a:ea typeface="Roboto"/>
                <a:cs typeface="Roboto"/>
                <a:sym typeface="Roboto"/>
              </a:defRPr>
            </a:lvl3pPr>
            <a:lvl4pPr marR="0" lvl="3" algn="l" rtl="0">
              <a:lnSpc>
                <a:spcPct val="90000"/>
              </a:lnSpc>
              <a:spcBef>
                <a:spcPts val="800"/>
              </a:spcBef>
              <a:spcAft>
                <a:spcPts val="0"/>
              </a:spcAft>
              <a:buClr>
                <a:srgbClr val="FFFFFF"/>
              </a:buClr>
              <a:buSzPts val="1200"/>
              <a:buFont typeface="Roboto"/>
              <a:buNone/>
              <a:defRPr sz="1200" b="0" i="0" u="none" strike="noStrike" cap="none">
                <a:solidFill>
                  <a:srgbClr val="FFFFFF"/>
                </a:solidFill>
                <a:latin typeface="Roboto"/>
                <a:ea typeface="Roboto"/>
                <a:cs typeface="Roboto"/>
                <a:sym typeface="Roboto"/>
              </a:defRPr>
            </a:lvl4pPr>
            <a:lvl5pPr marR="0" lvl="4" algn="l" rtl="0">
              <a:lnSpc>
                <a:spcPct val="90000"/>
              </a:lnSpc>
              <a:spcBef>
                <a:spcPts val="800"/>
              </a:spcBef>
              <a:spcAft>
                <a:spcPts val="0"/>
              </a:spcAft>
              <a:buClr>
                <a:srgbClr val="FFFFFF"/>
              </a:buClr>
              <a:buSzPts val="1200"/>
              <a:buFont typeface="Roboto"/>
              <a:buNone/>
              <a:defRPr sz="1200" b="0" i="0" u="none" strike="noStrike" cap="none">
                <a:solidFill>
                  <a:srgbClr val="FFFFFF"/>
                </a:solidFill>
                <a:latin typeface="Roboto"/>
                <a:ea typeface="Roboto"/>
                <a:cs typeface="Roboto"/>
                <a:sym typeface="Roboto"/>
              </a:defRPr>
            </a:lvl5pPr>
            <a:lvl6pPr marR="0" lvl="5" algn="l" rtl="0">
              <a:lnSpc>
                <a:spcPct val="90000"/>
              </a:lnSpc>
              <a:spcBef>
                <a:spcPts val="8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6pPr>
            <a:lvl7pPr marR="0" lvl="6" algn="l" rtl="0">
              <a:lnSpc>
                <a:spcPct val="90000"/>
              </a:lnSpc>
              <a:spcBef>
                <a:spcPts val="8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7pPr>
            <a:lvl8pPr marR="0" lvl="7" algn="l" rtl="0">
              <a:lnSpc>
                <a:spcPct val="90000"/>
              </a:lnSpc>
              <a:spcBef>
                <a:spcPts val="8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8pPr>
            <a:lvl9pPr marR="0" lvl="8" algn="l" rtl="0">
              <a:lnSpc>
                <a:spcPct val="90000"/>
              </a:lnSpc>
              <a:spcBef>
                <a:spcPts val="8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Big Quote (Black)">
  <p:cSld name="Quote 1_1_1_1_1">
    <p:spTree>
      <p:nvGrpSpPr>
        <p:cNvPr id="1" name="Shape 399"/>
        <p:cNvGrpSpPr/>
        <p:nvPr/>
      </p:nvGrpSpPr>
      <p:grpSpPr>
        <a:xfrm>
          <a:off x="0" y="0"/>
          <a:ext cx="0" cy="0"/>
          <a:chOff x="0" y="0"/>
          <a:chExt cx="0" cy="0"/>
        </a:xfrm>
      </p:grpSpPr>
      <p:sp>
        <p:nvSpPr>
          <p:cNvPr id="400" name="Google Shape;400;p51"/>
          <p:cNvSpPr txBox="1">
            <a:spLocks noGrp="1"/>
          </p:cNvSpPr>
          <p:nvPr>
            <p:ph type="subTitle" idx="1"/>
          </p:nvPr>
        </p:nvSpPr>
        <p:spPr>
          <a:xfrm>
            <a:off x="803857" y="1249400"/>
            <a:ext cx="7536300" cy="131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FFFFFF"/>
              </a:buClr>
              <a:buSzPts val="3600"/>
              <a:buFont typeface="Roboto Light"/>
              <a:buNone/>
              <a:defRPr sz="3600" b="0" i="0" u="none" strike="noStrike" cap="none">
                <a:solidFill>
                  <a:srgbClr val="FFFFFF"/>
                </a:solidFill>
                <a:latin typeface="Roboto Light"/>
                <a:ea typeface="Roboto Light"/>
                <a:cs typeface="Roboto Light"/>
                <a:sym typeface="Roboto Light"/>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9pPr>
          </a:lstStyle>
          <a:p>
            <a:endParaRPr/>
          </a:p>
        </p:txBody>
      </p:sp>
      <p:sp>
        <p:nvSpPr>
          <p:cNvPr id="401" name="Google Shape;401;p51"/>
          <p:cNvSpPr txBox="1">
            <a:spLocks noGrp="1"/>
          </p:cNvSpPr>
          <p:nvPr>
            <p:ph type="subTitle" idx="2"/>
          </p:nvPr>
        </p:nvSpPr>
        <p:spPr>
          <a:xfrm>
            <a:off x="803850" y="3388521"/>
            <a:ext cx="7536300" cy="6243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FFFFFF"/>
              </a:buClr>
              <a:buSzPts val="1800"/>
              <a:buFont typeface="Roboto"/>
              <a:buNone/>
              <a:defRPr sz="1800" b="1"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Main - 2 Column (Blue Line) ">
  <p:cSld name="Plain Slide 1_1">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228600" y="137160"/>
            <a:ext cx="7530300" cy="5940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3300"/>
              <a:buFont typeface="Roboto"/>
              <a:buNone/>
              <a:defRPr sz="29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9pPr>
          </a:lstStyle>
          <a:p>
            <a:endParaRPr/>
          </a:p>
        </p:txBody>
      </p:sp>
      <p:sp>
        <p:nvSpPr>
          <p:cNvPr id="46" name="Google Shape;46;p7"/>
          <p:cNvSpPr txBox="1">
            <a:spLocks noGrp="1"/>
          </p:cNvSpPr>
          <p:nvPr>
            <p:ph type="body" idx="1"/>
          </p:nvPr>
        </p:nvSpPr>
        <p:spPr>
          <a:xfrm>
            <a:off x="228600" y="1005850"/>
            <a:ext cx="38208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47" name="Google Shape;47;p7"/>
          <p:cNvSpPr/>
          <p:nvPr/>
        </p:nvSpPr>
        <p:spPr>
          <a:xfrm flipH="1">
            <a:off x="109" y="-1"/>
            <a:ext cx="771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9" name="Google Shape;49;p7"/>
          <p:cNvSpPr txBox="1">
            <a:spLocks noGrp="1"/>
          </p:cNvSpPr>
          <p:nvPr>
            <p:ph type="body" idx="2"/>
          </p:nvPr>
        </p:nvSpPr>
        <p:spPr>
          <a:xfrm>
            <a:off x="4258225" y="1005850"/>
            <a:ext cx="38208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orient="horz" pos="288">
          <p15:clr>
            <a:srgbClr val="F9AD4C"/>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Image 1">
  <p:cSld name="Image 1">
    <p:spTree>
      <p:nvGrpSpPr>
        <p:cNvPr id="1" name="Shape 405"/>
        <p:cNvGrpSpPr/>
        <p:nvPr/>
      </p:nvGrpSpPr>
      <p:grpSpPr>
        <a:xfrm>
          <a:off x="0" y="0"/>
          <a:ext cx="0" cy="0"/>
          <a:chOff x="0" y="0"/>
          <a:chExt cx="0" cy="0"/>
        </a:xfrm>
      </p:grpSpPr>
      <p:sp>
        <p:nvSpPr>
          <p:cNvPr id="406" name="Google Shape;406;p52"/>
          <p:cNvSpPr/>
          <p:nvPr/>
        </p:nvSpPr>
        <p:spPr>
          <a:xfrm flipH="1">
            <a:off x="109" y="-1"/>
            <a:ext cx="771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7" name="Google Shape;407;p52"/>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
        <p:nvSpPr>
          <p:cNvPr id="408" name="Google Shape;408;p52"/>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409" name="Google Shape;409;p52"/>
          <p:cNvSpPr/>
          <p:nvPr/>
        </p:nvSpPr>
        <p:spPr>
          <a:xfrm>
            <a:off x="4579200" y="822638"/>
            <a:ext cx="3593100" cy="3602400"/>
          </a:xfrm>
          <a:prstGeom prst="rect">
            <a:avLst/>
          </a:prstGeom>
          <a:solidFill>
            <a:srgbClr val="E3E7F0"/>
          </a:solidFill>
          <a:ln w="9525" cap="flat" cmpd="sng">
            <a:solidFill>
              <a:srgbClr val="F2F0EE"/>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Image 2">
  <p:cSld name="Image 2">
    <p:spTree>
      <p:nvGrpSpPr>
        <p:cNvPr id="1" name="Shape 413"/>
        <p:cNvGrpSpPr/>
        <p:nvPr/>
      </p:nvGrpSpPr>
      <p:grpSpPr>
        <a:xfrm>
          <a:off x="0" y="0"/>
          <a:ext cx="0" cy="0"/>
          <a:chOff x="0" y="0"/>
          <a:chExt cx="0" cy="0"/>
        </a:xfrm>
      </p:grpSpPr>
      <p:sp>
        <p:nvSpPr>
          <p:cNvPr id="414" name="Google Shape;414;p53"/>
          <p:cNvSpPr txBox="1">
            <a:spLocks noGrp="1"/>
          </p:cNvSpPr>
          <p:nvPr>
            <p:ph type="title"/>
          </p:nvPr>
        </p:nvSpPr>
        <p:spPr>
          <a:xfrm>
            <a:off x="5909950" y="768100"/>
            <a:ext cx="28719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
        <p:nvSpPr>
          <p:cNvPr id="415" name="Google Shape;415;p53"/>
          <p:cNvSpPr txBox="1">
            <a:spLocks noGrp="1"/>
          </p:cNvSpPr>
          <p:nvPr>
            <p:ph type="subTitle" idx="1"/>
          </p:nvPr>
        </p:nvSpPr>
        <p:spPr>
          <a:xfrm>
            <a:off x="5909950" y="2699000"/>
            <a:ext cx="2871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416" name="Google Shape;416;p53"/>
          <p:cNvSpPr/>
          <p:nvPr/>
        </p:nvSpPr>
        <p:spPr>
          <a:xfrm>
            <a:off x="0" y="0"/>
            <a:ext cx="5496600" cy="5143500"/>
          </a:xfrm>
          <a:prstGeom prst="rect">
            <a:avLst/>
          </a:prstGeom>
          <a:solidFill>
            <a:srgbClr val="E3E7F0"/>
          </a:solidFill>
          <a:ln w="9525" cap="flat" cmpd="sng">
            <a:solidFill>
              <a:srgbClr val="F2F0EE"/>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matchingName="Image 3">
  <p:cSld name="Image 3">
    <p:spTree>
      <p:nvGrpSpPr>
        <p:cNvPr id="1" name="Shape 420"/>
        <p:cNvGrpSpPr/>
        <p:nvPr/>
      </p:nvGrpSpPr>
      <p:grpSpPr>
        <a:xfrm>
          <a:off x="0" y="0"/>
          <a:ext cx="0" cy="0"/>
          <a:chOff x="0" y="0"/>
          <a:chExt cx="0" cy="0"/>
        </a:xfrm>
      </p:grpSpPr>
      <p:sp>
        <p:nvSpPr>
          <p:cNvPr id="421" name="Google Shape;421;p54"/>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
        <p:nvSpPr>
          <p:cNvPr id="422" name="Google Shape;422;p54"/>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423" name="Google Shape;423;p54"/>
          <p:cNvSpPr/>
          <p:nvPr/>
        </p:nvSpPr>
        <p:spPr>
          <a:xfrm>
            <a:off x="3668531" y="0"/>
            <a:ext cx="5496600" cy="5143500"/>
          </a:xfrm>
          <a:prstGeom prst="rect">
            <a:avLst/>
          </a:prstGeom>
          <a:solidFill>
            <a:srgbClr val="E3E7F0"/>
          </a:solidFill>
          <a:ln w="9525" cap="flat" cmpd="sng">
            <a:solidFill>
              <a:srgbClr val="F2F0EE"/>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27"/>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matchingName="Blue Box (Blank)">
  <p:cSld name="Blue Bar-Left">
    <p:spTree>
      <p:nvGrpSpPr>
        <p:cNvPr id="1" name="Shape 428"/>
        <p:cNvGrpSpPr/>
        <p:nvPr/>
      </p:nvGrpSpPr>
      <p:grpSpPr>
        <a:xfrm>
          <a:off x="0" y="0"/>
          <a:ext cx="0" cy="0"/>
          <a:chOff x="0" y="0"/>
          <a:chExt cx="0" cy="0"/>
        </a:xfrm>
      </p:grpSpPr>
      <p:sp>
        <p:nvSpPr>
          <p:cNvPr id="429" name="Google Shape;429;p56"/>
          <p:cNvSpPr/>
          <p:nvPr/>
        </p:nvSpPr>
        <p:spPr>
          <a:xfrm flipH="1">
            <a:off x="-129" y="-1"/>
            <a:ext cx="37557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matchingName="Blue Gray Box (Blank)">
  <p:cSld name="Grey Bar-Left">
    <p:spTree>
      <p:nvGrpSpPr>
        <p:cNvPr id="1" name="Shape 433"/>
        <p:cNvGrpSpPr/>
        <p:nvPr/>
      </p:nvGrpSpPr>
      <p:grpSpPr>
        <a:xfrm>
          <a:off x="0" y="0"/>
          <a:ext cx="0" cy="0"/>
          <a:chOff x="0" y="0"/>
          <a:chExt cx="0" cy="0"/>
        </a:xfrm>
      </p:grpSpPr>
      <p:sp>
        <p:nvSpPr>
          <p:cNvPr id="434" name="Google Shape;434;p57"/>
          <p:cNvSpPr/>
          <p:nvPr/>
        </p:nvSpPr>
        <p:spPr>
          <a:xfrm flipH="1">
            <a:off x="-129" y="-1"/>
            <a:ext cx="3755700" cy="5143500"/>
          </a:xfrm>
          <a:prstGeom prst="rect">
            <a:avLst/>
          </a:prstGeom>
          <a:solidFill>
            <a:srgbClr val="53718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matchingName="White Box (Blank)">
  <p:cSld name="Black Bar-Left">
    <p:spTree>
      <p:nvGrpSpPr>
        <p:cNvPr id="1" name="Shape 438"/>
        <p:cNvGrpSpPr/>
        <p:nvPr/>
      </p:nvGrpSpPr>
      <p:grpSpPr>
        <a:xfrm>
          <a:off x="0" y="0"/>
          <a:ext cx="0" cy="0"/>
          <a:chOff x="0" y="0"/>
          <a:chExt cx="0" cy="0"/>
        </a:xfrm>
      </p:grpSpPr>
      <p:sp>
        <p:nvSpPr>
          <p:cNvPr id="439" name="Google Shape;439;p58"/>
          <p:cNvSpPr/>
          <p:nvPr/>
        </p:nvSpPr>
        <p:spPr>
          <a:xfrm flipH="1">
            <a:off x="-129" y="-1"/>
            <a:ext cx="3755700" cy="5143500"/>
          </a:xfrm>
          <a:prstGeom prst="rect">
            <a:avLst/>
          </a:prstGeom>
          <a:solidFill>
            <a:srgbClr val="FFFFF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White Box (Blank)">
  <p:cSld name="White Bar-Left">
    <p:spTree>
      <p:nvGrpSpPr>
        <p:cNvPr id="1" name="Shape 443"/>
        <p:cNvGrpSpPr/>
        <p:nvPr/>
      </p:nvGrpSpPr>
      <p:grpSpPr>
        <a:xfrm>
          <a:off x="0" y="0"/>
          <a:ext cx="0" cy="0"/>
          <a:chOff x="0" y="0"/>
          <a:chExt cx="0" cy="0"/>
        </a:xfrm>
      </p:grpSpPr>
      <p:sp>
        <p:nvSpPr>
          <p:cNvPr id="444" name="Google Shape;444;p59"/>
          <p:cNvSpPr/>
          <p:nvPr/>
        </p:nvSpPr>
        <p:spPr>
          <a:xfrm flipH="1">
            <a:off x="3755700" y="0"/>
            <a:ext cx="53883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White Line (Blank)">
  <p:cSld name="White Line-Left">
    <p:spTree>
      <p:nvGrpSpPr>
        <p:cNvPr id="1" name="Shape 448"/>
        <p:cNvGrpSpPr/>
        <p:nvPr/>
      </p:nvGrpSpPr>
      <p:grpSpPr>
        <a:xfrm>
          <a:off x="0" y="0"/>
          <a:ext cx="0" cy="0"/>
          <a:chOff x="0" y="0"/>
          <a:chExt cx="0" cy="0"/>
        </a:xfrm>
      </p:grpSpPr>
      <p:cxnSp>
        <p:nvCxnSpPr>
          <p:cNvPr id="449" name="Google Shape;449;p60"/>
          <p:cNvCxnSpPr/>
          <p:nvPr/>
        </p:nvCxnSpPr>
        <p:spPr>
          <a:xfrm>
            <a:off x="3755571" y="0"/>
            <a:ext cx="0" cy="5143500"/>
          </a:xfrm>
          <a:prstGeom prst="straightConnector1">
            <a:avLst/>
          </a:prstGeom>
          <a:noFill/>
          <a:ln w="12700" cap="flat" cmpd="sng">
            <a:solidFill>
              <a:srgbClr val="7F8FA4"/>
            </a:solidFill>
            <a:prstDash val="solid"/>
            <a:miter lim="800000"/>
            <a:headEnd type="none" w="sm" len="sm"/>
            <a:tailEnd type="none" w="sm" len="sm"/>
          </a:ln>
        </p:spPr>
      </p:cxnSp>
      <p:sp>
        <p:nvSpPr>
          <p:cNvPr id="450" name="Google Shape;450;p60"/>
          <p:cNvSpPr txBox="1">
            <a:spLocks noGrp="1"/>
          </p:cNvSpPr>
          <p:nvPr>
            <p:ph type="title"/>
          </p:nvPr>
        </p:nvSpPr>
        <p:spPr>
          <a:xfrm>
            <a:off x="320040"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
        <p:nvSpPr>
          <p:cNvPr id="451" name="Google Shape;451;p60"/>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9AD4C"/>
          </p15:clr>
        </p15:guide>
        <p15:guide id="2" pos="2880">
          <p15:clr>
            <a:srgbClr val="F9AD4C"/>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Slide (Option 2)" type="title">
  <p:cSld name="TITLE">
    <p:spTree>
      <p:nvGrpSpPr>
        <p:cNvPr id="1" name="Shape 455"/>
        <p:cNvGrpSpPr/>
        <p:nvPr/>
      </p:nvGrpSpPr>
      <p:grpSpPr>
        <a:xfrm>
          <a:off x="0" y="0"/>
          <a:ext cx="0" cy="0"/>
          <a:chOff x="0" y="0"/>
          <a:chExt cx="0" cy="0"/>
        </a:xfrm>
      </p:grpSpPr>
      <p:sp>
        <p:nvSpPr>
          <p:cNvPr id="456" name="Google Shape;456;p61"/>
          <p:cNvSpPr txBox="1">
            <a:spLocks noGrp="1"/>
          </p:cNvSpPr>
          <p:nvPr>
            <p:ph type="ctrTitle"/>
          </p:nvPr>
        </p:nvSpPr>
        <p:spPr>
          <a:xfrm>
            <a:off x="311708" y="744575"/>
            <a:ext cx="8520600" cy="2052600"/>
          </a:xfrm>
          <a:prstGeom prst="rect">
            <a:avLst/>
          </a:prstGeom>
        </p:spPr>
        <p:txBody>
          <a:bodyPr spcFirstLastPara="1" wrap="square" lIns="68575" tIns="34275" rIns="68575" bIns="3427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57" name="Google Shape;457;p61"/>
          <p:cNvSpPr txBox="1">
            <a:spLocks noGrp="1"/>
          </p:cNvSpPr>
          <p:nvPr>
            <p:ph type="subTitle" idx="1"/>
          </p:nvPr>
        </p:nvSpPr>
        <p:spPr>
          <a:xfrm>
            <a:off x="311700" y="2834125"/>
            <a:ext cx="8520600" cy="792600"/>
          </a:xfrm>
          <a:prstGeom prst="rect">
            <a:avLst/>
          </a:prstGeom>
        </p:spPr>
        <p:txBody>
          <a:bodyPr spcFirstLastPara="1" wrap="square" lIns="68575" tIns="34275" rIns="68575" bIns="34275" anchor="t" anchorCtr="0">
            <a:noAutofit/>
          </a:bodyPr>
          <a:lstStyle>
            <a:lvl1pPr lvl="0" algn="ctr" rtl="0">
              <a:lnSpc>
                <a:spcPct val="100000"/>
              </a:lnSpc>
              <a:spcBef>
                <a:spcPts val="800"/>
              </a:spcBef>
              <a:spcAft>
                <a:spcPts val="0"/>
              </a:spcAft>
              <a:buClr>
                <a:srgbClr val="2D8FE2"/>
              </a:buClr>
              <a:buSzPts val="2800"/>
              <a:buNone/>
              <a:defRPr sz="2800" b="0">
                <a:solidFill>
                  <a:srgbClr val="2D8FE2"/>
                </a:solidFill>
              </a:defRPr>
            </a:lvl1pPr>
            <a:lvl2pPr lvl="1" algn="ctr" rtl="0">
              <a:lnSpc>
                <a:spcPct val="100000"/>
              </a:lnSpc>
              <a:spcBef>
                <a:spcPts val="400"/>
              </a:spcBef>
              <a:spcAft>
                <a:spcPts val="0"/>
              </a:spcAft>
              <a:buSzPts val="2800"/>
              <a:buNone/>
              <a:defRPr sz="2800"/>
            </a:lvl2pPr>
            <a:lvl3pPr lvl="2" algn="ctr" rtl="0">
              <a:lnSpc>
                <a:spcPct val="100000"/>
              </a:lnSpc>
              <a:spcBef>
                <a:spcPts val="400"/>
              </a:spcBef>
              <a:spcAft>
                <a:spcPts val="0"/>
              </a:spcAft>
              <a:buSzPts val="2800"/>
              <a:buNone/>
              <a:defRPr sz="2800"/>
            </a:lvl3pPr>
            <a:lvl4pPr lvl="3" algn="ctr" rtl="0">
              <a:lnSpc>
                <a:spcPct val="100000"/>
              </a:lnSpc>
              <a:spcBef>
                <a:spcPts val="400"/>
              </a:spcBef>
              <a:spcAft>
                <a:spcPts val="0"/>
              </a:spcAft>
              <a:buSzPts val="2800"/>
              <a:buNone/>
              <a:defRPr sz="2800"/>
            </a:lvl4pPr>
            <a:lvl5pPr lvl="4" algn="ctr" rtl="0">
              <a:lnSpc>
                <a:spcPct val="100000"/>
              </a:lnSpc>
              <a:spcBef>
                <a:spcPts val="400"/>
              </a:spcBef>
              <a:spcAft>
                <a:spcPts val="0"/>
              </a:spcAft>
              <a:buSzPts val="2800"/>
              <a:buNone/>
              <a:defRPr sz="2800"/>
            </a:lvl5pPr>
            <a:lvl6pPr lvl="5" algn="ctr" rtl="0">
              <a:lnSpc>
                <a:spcPct val="100000"/>
              </a:lnSpc>
              <a:spcBef>
                <a:spcPts val="400"/>
              </a:spcBef>
              <a:spcAft>
                <a:spcPts val="0"/>
              </a:spcAft>
              <a:buSzPts val="2800"/>
              <a:buNone/>
              <a:defRPr sz="2800"/>
            </a:lvl6pPr>
            <a:lvl7pPr lvl="6" algn="ctr" rtl="0">
              <a:lnSpc>
                <a:spcPct val="100000"/>
              </a:lnSpc>
              <a:spcBef>
                <a:spcPts val="400"/>
              </a:spcBef>
              <a:spcAft>
                <a:spcPts val="0"/>
              </a:spcAft>
              <a:buSzPts val="2800"/>
              <a:buNone/>
              <a:defRPr sz="2800"/>
            </a:lvl7pPr>
            <a:lvl8pPr lvl="7" algn="ctr" rtl="0">
              <a:lnSpc>
                <a:spcPct val="100000"/>
              </a:lnSpc>
              <a:spcBef>
                <a:spcPts val="400"/>
              </a:spcBef>
              <a:spcAft>
                <a:spcPts val="0"/>
              </a:spcAft>
              <a:buSzPts val="2800"/>
              <a:buNone/>
              <a:defRPr sz="2800"/>
            </a:lvl8pPr>
            <a:lvl9pPr lvl="8" algn="ctr" rtl="0">
              <a:lnSpc>
                <a:spcPct val="100000"/>
              </a:lnSpc>
              <a:spcBef>
                <a:spcPts val="400"/>
              </a:spcBef>
              <a:spcAft>
                <a:spcPts val="0"/>
              </a:spcAft>
              <a:buSzPts val="2800"/>
              <a:buNone/>
              <a:defRPr sz="2800"/>
            </a:lvl9pPr>
          </a:lstStyle>
          <a:p>
            <a:endParaRPr/>
          </a:p>
        </p:txBody>
      </p:sp>
      <p:sp>
        <p:nvSpPr>
          <p:cNvPr id="458" name="Google Shape;458;p61"/>
          <p:cNvSpPr/>
          <p:nvPr/>
        </p:nvSpPr>
        <p:spPr>
          <a:xfrm>
            <a:off x="6550" y="4861750"/>
            <a:ext cx="2889600" cy="2817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Main - 3 Column (Blue Line)">
  <p:cSld name="Plain Slide 1_1_1">
    <p:spTree>
      <p:nvGrpSpPr>
        <p:cNvPr id="1" name="Shape 52"/>
        <p:cNvGrpSpPr/>
        <p:nvPr/>
      </p:nvGrpSpPr>
      <p:grpSpPr>
        <a:xfrm>
          <a:off x="0" y="0"/>
          <a:ext cx="0" cy="0"/>
          <a:chOff x="0" y="0"/>
          <a:chExt cx="0" cy="0"/>
        </a:xfrm>
      </p:grpSpPr>
      <p:sp>
        <p:nvSpPr>
          <p:cNvPr id="53" name="Google Shape;53;p8"/>
          <p:cNvSpPr txBox="1">
            <a:spLocks noGrp="1"/>
          </p:cNvSpPr>
          <p:nvPr>
            <p:ph type="title"/>
          </p:nvPr>
        </p:nvSpPr>
        <p:spPr>
          <a:xfrm>
            <a:off x="228600" y="137160"/>
            <a:ext cx="7530300" cy="5940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3300"/>
              <a:buFont typeface="Roboto"/>
              <a:buNone/>
              <a:defRPr sz="29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9pPr>
          </a:lstStyle>
          <a:p>
            <a:endParaRPr/>
          </a:p>
        </p:txBody>
      </p:sp>
      <p:sp>
        <p:nvSpPr>
          <p:cNvPr id="54" name="Google Shape;54;p8"/>
          <p:cNvSpPr txBox="1">
            <a:spLocks noGrp="1"/>
          </p:cNvSpPr>
          <p:nvPr>
            <p:ph type="body" idx="1"/>
          </p:nvPr>
        </p:nvSpPr>
        <p:spPr>
          <a:xfrm>
            <a:off x="228600" y="1005850"/>
            <a:ext cx="28509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55" name="Google Shape;55;p8"/>
          <p:cNvSpPr/>
          <p:nvPr/>
        </p:nvSpPr>
        <p:spPr>
          <a:xfrm flipH="1">
            <a:off x="109" y="-1"/>
            <a:ext cx="771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 name="Google Shape;57;p8"/>
          <p:cNvSpPr txBox="1">
            <a:spLocks noGrp="1"/>
          </p:cNvSpPr>
          <p:nvPr>
            <p:ph type="body" idx="2"/>
          </p:nvPr>
        </p:nvSpPr>
        <p:spPr>
          <a:xfrm>
            <a:off x="3079678" y="1005850"/>
            <a:ext cx="28509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58" name="Google Shape;58;p8"/>
          <p:cNvSpPr txBox="1">
            <a:spLocks noGrp="1"/>
          </p:cNvSpPr>
          <p:nvPr>
            <p:ph type="body" idx="3"/>
          </p:nvPr>
        </p:nvSpPr>
        <p:spPr>
          <a:xfrm>
            <a:off x="5930757" y="1005850"/>
            <a:ext cx="28509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orient="horz"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Main (Blue Line) Quads">
  <p:cSld name="Plain Slide 2">
    <p:spTree>
      <p:nvGrpSpPr>
        <p:cNvPr id="1" name="Shape 61"/>
        <p:cNvGrpSpPr/>
        <p:nvPr/>
      </p:nvGrpSpPr>
      <p:grpSpPr>
        <a:xfrm>
          <a:off x="0" y="0"/>
          <a:ext cx="0" cy="0"/>
          <a:chOff x="0" y="0"/>
          <a:chExt cx="0" cy="0"/>
        </a:xfrm>
      </p:grpSpPr>
      <p:sp>
        <p:nvSpPr>
          <p:cNvPr id="62" name="Google Shape;62;p9"/>
          <p:cNvSpPr txBox="1">
            <a:spLocks noGrp="1"/>
          </p:cNvSpPr>
          <p:nvPr>
            <p:ph type="body" idx="1"/>
          </p:nvPr>
        </p:nvSpPr>
        <p:spPr>
          <a:xfrm>
            <a:off x="228600" y="1001644"/>
            <a:ext cx="34695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63" name="Google Shape;63;p9"/>
          <p:cNvSpPr txBox="1">
            <a:spLocks noGrp="1"/>
          </p:cNvSpPr>
          <p:nvPr>
            <p:ph type="body" idx="2"/>
          </p:nvPr>
        </p:nvSpPr>
        <p:spPr>
          <a:xfrm>
            <a:off x="4412869" y="1001644"/>
            <a:ext cx="34695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64" name="Google Shape;64;p9"/>
          <p:cNvSpPr txBox="1">
            <a:spLocks noGrp="1"/>
          </p:cNvSpPr>
          <p:nvPr>
            <p:ph type="body" idx="3"/>
          </p:nvPr>
        </p:nvSpPr>
        <p:spPr>
          <a:xfrm>
            <a:off x="228600" y="3084975"/>
            <a:ext cx="34695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65" name="Google Shape;65;p9"/>
          <p:cNvSpPr txBox="1">
            <a:spLocks noGrp="1"/>
          </p:cNvSpPr>
          <p:nvPr>
            <p:ph type="body" idx="4"/>
          </p:nvPr>
        </p:nvSpPr>
        <p:spPr>
          <a:xfrm>
            <a:off x="4412869" y="3084975"/>
            <a:ext cx="34695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66" name="Google Shape;66;p9"/>
          <p:cNvSpPr txBox="1">
            <a:spLocks noGrp="1"/>
          </p:cNvSpPr>
          <p:nvPr>
            <p:ph type="title"/>
          </p:nvPr>
        </p:nvSpPr>
        <p:spPr>
          <a:xfrm>
            <a:off x="228600" y="137160"/>
            <a:ext cx="7530300" cy="5940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3300"/>
              <a:buFont typeface="Roboto"/>
              <a:buNone/>
              <a:defRPr sz="29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9pPr>
          </a:lstStyle>
          <a:p>
            <a:endParaRPr/>
          </a:p>
        </p:txBody>
      </p:sp>
      <p:sp>
        <p:nvSpPr>
          <p:cNvPr id="67" name="Google Shape;67;p9"/>
          <p:cNvSpPr/>
          <p:nvPr/>
        </p:nvSpPr>
        <p:spPr>
          <a:xfrm flipH="1">
            <a:off x="109" y="-1"/>
            <a:ext cx="771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Blue Box (Text)">
  <p:cSld name="1_Blue Bar Text">
    <p:spTree>
      <p:nvGrpSpPr>
        <p:cNvPr id="1" name="Shape 71"/>
        <p:cNvGrpSpPr/>
        <p:nvPr/>
      </p:nvGrpSpPr>
      <p:grpSpPr>
        <a:xfrm>
          <a:off x="0" y="0"/>
          <a:ext cx="0" cy="0"/>
          <a:chOff x="0" y="0"/>
          <a:chExt cx="0" cy="0"/>
        </a:xfrm>
      </p:grpSpPr>
      <p:sp>
        <p:nvSpPr>
          <p:cNvPr id="72" name="Google Shape;72;p10"/>
          <p:cNvSpPr/>
          <p:nvPr/>
        </p:nvSpPr>
        <p:spPr>
          <a:xfrm>
            <a:off x="0" y="-1"/>
            <a:ext cx="35433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3" name="Google Shape;73;p10"/>
          <p:cNvSpPr txBox="1">
            <a:spLocks noGrp="1"/>
          </p:cNvSpPr>
          <p:nvPr>
            <p:ph type="body" idx="1"/>
          </p:nvPr>
        </p:nvSpPr>
        <p:spPr>
          <a:xfrm>
            <a:off x="3743325" y="740664"/>
            <a:ext cx="4929300" cy="40578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Arial"/>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Arial"/>
              <a:buChar char="•"/>
              <a:defRPr sz="1500" b="0" i="0" u="none" strike="noStrike" cap="none">
                <a:latin typeface="Arial"/>
                <a:ea typeface="Arial"/>
                <a:cs typeface="Arial"/>
                <a:sym typeface="Arial"/>
              </a:defRPr>
            </a:lvl2pPr>
            <a:lvl3pPr marL="1371600" marR="0" lvl="2" indent="-304800" algn="l" rtl="0">
              <a:lnSpc>
                <a:spcPct val="90000"/>
              </a:lnSpc>
              <a:spcBef>
                <a:spcPts val="400"/>
              </a:spcBef>
              <a:spcAft>
                <a:spcPts val="0"/>
              </a:spcAft>
              <a:buSzPts val="1200"/>
              <a:buFont typeface="Arial"/>
              <a:buChar char="•"/>
              <a:defRPr sz="1200" b="0" i="0" u="none" strike="noStrike" cap="none">
                <a:latin typeface="Arial"/>
                <a:ea typeface="Arial"/>
                <a:cs typeface="Arial"/>
                <a:sym typeface="Arial"/>
              </a:defRPr>
            </a:lvl3pPr>
            <a:lvl4pPr marL="1828800" marR="0" lvl="3" indent="-304800" algn="l" rtl="0">
              <a:lnSpc>
                <a:spcPct val="90000"/>
              </a:lnSpc>
              <a:spcBef>
                <a:spcPts val="400"/>
              </a:spcBef>
              <a:spcAft>
                <a:spcPts val="0"/>
              </a:spcAft>
              <a:buSzPts val="1200"/>
              <a:buFont typeface="Arial"/>
              <a:buChar char="•"/>
              <a:defRPr sz="1200" b="0" i="0" u="none" strike="noStrike" cap="none">
                <a:latin typeface="Arial"/>
                <a:ea typeface="Arial"/>
                <a:cs typeface="Arial"/>
                <a:sym typeface="Arial"/>
              </a:defRPr>
            </a:lvl4pPr>
            <a:lvl5pPr marL="2286000" marR="0" lvl="4"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5pPr>
            <a:lvl6pPr marL="2743200" marR="0" lvl="5"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6pPr>
            <a:lvl7pPr marL="3200400" marR="0" lvl="6"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7pPr>
            <a:lvl8pPr marL="3657600" marR="0" lvl="7"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8pPr>
            <a:lvl9pPr marL="4114800" marR="0" lvl="8"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9pPr>
          </a:lstStyle>
          <a:p>
            <a:endParaRPr/>
          </a:p>
        </p:txBody>
      </p:sp>
      <p:sp>
        <p:nvSpPr>
          <p:cNvPr id="74" name="Google Shape;74;p10"/>
          <p:cNvSpPr txBox="1">
            <a:spLocks noGrp="1"/>
          </p:cNvSpPr>
          <p:nvPr>
            <p:ph type="title"/>
          </p:nvPr>
        </p:nvSpPr>
        <p:spPr>
          <a:xfrm>
            <a:off x="306619" y="765600"/>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1"/>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
        <p:nvSpPr>
          <p:cNvPr id="75" name="Google Shape;75;p10"/>
          <p:cNvSpPr txBox="1">
            <a:spLocks noGrp="1"/>
          </p:cNvSpPr>
          <p:nvPr>
            <p:ph type="subTitle" idx="2"/>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None/>
              <a:defRPr sz="1200" i="0" u="none" strike="noStrike" cap="none">
                <a:solidFill>
                  <a:srgbClr val="FFFFFF"/>
                </a:solidFill>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Blue Gray Box (Text)">
  <p:cSld name="1_Grey Bar text">
    <p:spTree>
      <p:nvGrpSpPr>
        <p:cNvPr id="1" name="Shape 79"/>
        <p:cNvGrpSpPr/>
        <p:nvPr/>
      </p:nvGrpSpPr>
      <p:grpSpPr>
        <a:xfrm>
          <a:off x="0" y="0"/>
          <a:ext cx="0" cy="0"/>
          <a:chOff x="0" y="0"/>
          <a:chExt cx="0" cy="0"/>
        </a:xfrm>
      </p:grpSpPr>
      <p:sp>
        <p:nvSpPr>
          <p:cNvPr id="80" name="Google Shape;80;p11"/>
          <p:cNvSpPr/>
          <p:nvPr/>
        </p:nvSpPr>
        <p:spPr>
          <a:xfrm>
            <a:off x="0" y="-1"/>
            <a:ext cx="3543300" cy="5143500"/>
          </a:xfrm>
          <a:prstGeom prst="rect">
            <a:avLst/>
          </a:prstGeom>
          <a:solidFill>
            <a:srgbClr val="53718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1" name="Google Shape;81;p11"/>
          <p:cNvSpPr txBox="1">
            <a:spLocks noGrp="1"/>
          </p:cNvSpPr>
          <p:nvPr>
            <p:ph type="body" idx="1"/>
          </p:nvPr>
        </p:nvSpPr>
        <p:spPr>
          <a:xfrm>
            <a:off x="3743325" y="740664"/>
            <a:ext cx="4929000" cy="40578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Arial"/>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Arial"/>
              <a:buChar char="•"/>
              <a:defRPr sz="1500" b="0" i="0" u="none" strike="noStrike" cap="none">
                <a:latin typeface="Arial"/>
                <a:ea typeface="Arial"/>
                <a:cs typeface="Arial"/>
                <a:sym typeface="Arial"/>
              </a:defRPr>
            </a:lvl2pPr>
            <a:lvl3pPr marL="1371600" marR="0" lvl="2" indent="-304800" algn="l" rtl="0">
              <a:lnSpc>
                <a:spcPct val="90000"/>
              </a:lnSpc>
              <a:spcBef>
                <a:spcPts val="400"/>
              </a:spcBef>
              <a:spcAft>
                <a:spcPts val="0"/>
              </a:spcAft>
              <a:buSzPts val="1200"/>
              <a:buFont typeface="Arial"/>
              <a:buChar char="•"/>
              <a:defRPr sz="1200" b="0" i="0" u="none" strike="noStrike" cap="none">
                <a:latin typeface="Arial"/>
                <a:ea typeface="Arial"/>
                <a:cs typeface="Arial"/>
                <a:sym typeface="Arial"/>
              </a:defRPr>
            </a:lvl3pPr>
            <a:lvl4pPr marL="1828800" marR="0" lvl="3" indent="-304800" algn="l" rtl="0">
              <a:lnSpc>
                <a:spcPct val="90000"/>
              </a:lnSpc>
              <a:spcBef>
                <a:spcPts val="400"/>
              </a:spcBef>
              <a:spcAft>
                <a:spcPts val="0"/>
              </a:spcAft>
              <a:buSzPts val="1200"/>
              <a:buFont typeface="Arial"/>
              <a:buChar char="•"/>
              <a:defRPr sz="1200" b="0" i="0" u="none" strike="noStrike" cap="none">
                <a:latin typeface="Arial"/>
                <a:ea typeface="Arial"/>
                <a:cs typeface="Arial"/>
                <a:sym typeface="Arial"/>
              </a:defRPr>
            </a:lvl4pPr>
            <a:lvl5pPr marL="2286000" marR="0" lvl="4"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5pPr>
            <a:lvl6pPr marL="2743200" marR="0" lvl="5"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6pPr>
            <a:lvl7pPr marL="3200400" marR="0" lvl="6"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7pPr>
            <a:lvl8pPr marL="3657600" marR="0" lvl="7"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8pPr>
            <a:lvl9pPr marL="4114800" marR="0" lvl="8"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9pPr>
          </a:lstStyle>
          <a:p>
            <a:endParaRPr/>
          </a:p>
        </p:txBody>
      </p:sp>
      <p:sp>
        <p:nvSpPr>
          <p:cNvPr id="82" name="Google Shape;82;p11"/>
          <p:cNvSpPr txBox="1">
            <a:spLocks noGrp="1"/>
          </p:cNvSpPr>
          <p:nvPr>
            <p:ph type="subTitle" idx="2"/>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
        <p:nvSpPr>
          <p:cNvPr id="83" name="Google Shape;83;p11"/>
          <p:cNvSpPr txBox="1">
            <a:spLocks noGrp="1"/>
          </p:cNvSpPr>
          <p:nvPr>
            <p:ph type="title"/>
          </p:nvPr>
        </p:nvSpPr>
        <p:spPr>
          <a:xfrm>
            <a:off x="306619" y="765600"/>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1"/>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A0A0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rgbClr val="FFFFFF"/>
              </a:buClr>
              <a:buSzPts val="3300"/>
              <a:buFont typeface="Roboto"/>
              <a:buNone/>
              <a:defRPr sz="33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Clr>
                <a:srgbClr val="FFFFFF"/>
              </a:buClr>
              <a:buSzPts val="1800"/>
              <a:buFont typeface="Roboto"/>
              <a:buChar char="•"/>
              <a:defRPr sz="1800" b="1" i="0" u="none" strike="noStrike" cap="none">
                <a:solidFill>
                  <a:srgbClr val="FFFFFF"/>
                </a:solidFill>
                <a:latin typeface="Roboto"/>
                <a:ea typeface="Roboto"/>
                <a:cs typeface="Roboto"/>
                <a:sym typeface="Roboto"/>
              </a:defRPr>
            </a:lvl1pPr>
            <a:lvl2pPr marL="914400" marR="0" lvl="1" indent="-323850" algn="l" rtl="0">
              <a:lnSpc>
                <a:spcPct val="90000"/>
              </a:lnSpc>
              <a:spcBef>
                <a:spcPts val="400"/>
              </a:spcBef>
              <a:spcAft>
                <a:spcPts val="0"/>
              </a:spcAft>
              <a:buClr>
                <a:srgbClr val="FFFFFF"/>
              </a:buClr>
              <a:buSzPts val="1500"/>
              <a:buFont typeface="Roboto"/>
              <a:buChar char="•"/>
              <a:defRPr sz="1500" b="0" i="0" u="none" strike="noStrike" cap="none">
                <a:solidFill>
                  <a:srgbClr val="FFFFFF"/>
                </a:solidFill>
                <a:latin typeface="Roboto"/>
                <a:ea typeface="Roboto"/>
                <a:cs typeface="Roboto"/>
                <a:sym typeface="Roboto"/>
              </a:defRPr>
            </a:lvl2pPr>
            <a:lvl3pPr marL="1371600" marR="0" lvl="2" indent="-304800" algn="l" rtl="0">
              <a:lnSpc>
                <a:spcPct val="90000"/>
              </a:lnSpc>
              <a:spcBef>
                <a:spcPts val="400"/>
              </a:spcBef>
              <a:spcAft>
                <a:spcPts val="0"/>
              </a:spcAft>
              <a:buClr>
                <a:srgbClr val="FFFFFF"/>
              </a:buClr>
              <a:buSzPts val="1200"/>
              <a:buFont typeface="Roboto"/>
              <a:buChar char="•"/>
              <a:defRPr sz="1200" b="0" i="0" u="none" strike="noStrike" cap="none">
                <a:solidFill>
                  <a:srgbClr val="FFFFFF"/>
                </a:solidFill>
                <a:latin typeface="Roboto"/>
                <a:ea typeface="Roboto"/>
                <a:cs typeface="Roboto"/>
                <a:sym typeface="Roboto"/>
              </a:defRPr>
            </a:lvl3pPr>
            <a:lvl4pPr marL="1828800" marR="0" lvl="3" indent="-304800" algn="l" rtl="0">
              <a:lnSpc>
                <a:spcPct val="90000"/>
              </a:lnSpc>
              <a:spcBef>
                <a:spcPts val="400"/>
              </a:spcBef>
              <a:spcAft>
                <a:spcPts val="0"/>
              </a:spcAft>
              <a:buClr>
                <a:srgbClr val="FFFFFF"/>
              </a:buClr>
              <a:buSzPts val="1200"/>
              <a:buFont typeface="Roboto"/>
              <a:buChar char="•"/>
              <a:defRPr sz="1200" b="0" i="0" u="none" strike="noStrike" cap="none">
                <a:solidFill>
                  <a:srgbClr val="FFFFFF"/>
                </a:solidFill>
                <a:latin typeface="Roboto"/>
                <a:ea typeface="Roboto"/>
                <a:cs typeface="Roboto"/>
                <a:sym typeface="Roboto"/>
              </a:defRPr>
            </a:lvl4pPr>
            <a:lvl5pPr marL="2286000" marR="0" lvl="4" indent="-304800" algn="l" rtl="0">
              <a:lnSpc>
                <a:spcPct val="90000"/>
              </a:lnSpc>
              <a:spcBef>
                <a:spcPts val="400"/>
              </a:spcBef>
              <a:spcAft>
                <a:spcPts val="0"/>
              </a:spcAft>
              <a:buClr>
                <a:srgbClr val="FFFFFF"/>
              </a:buClr>
              <a:buSzPts val="1200"/>
              <a:buFont typeface="Roboto"/>
              <a:buChar char="•"/>
              <a:defRPr sz="1200" b="0" i="0" u="none" strike="noStrike" cap="none">
                <a:solidFill>
                  <a:srgbClr val="FFFFFF"/>
                </a:solidFill>
                <a:latin typeface="Roboto"/>
                <a:ea typeface="Roboto"/>
                <a:cs typeface="Roboto"/>
                <a:sym typeface="Roboto"/>
              </a:defRPr>
            </a:lvl5pPr>
            <a:lvl6pPr marL="2743200" marR="0" lvl="5" indent="-304800" algn="l" rtl="0">
              <a:lnSpc>
                <a:spcPct val="90000"/>
              </a:lnSpc>
              <a:spcBef>
                <a:spcPts val="400"/>
              </a:spcBef>
              <a:spcAft>
                <a:spcPts val="0"/>
              </a:spcAft>
              <a:buClr>
                <a:srgbClr val="FFFFFF"/>
              </a:buClr>
              <a:buSzPts val="1200"/>
              <a:buFont typeface="Roboto"/>
              <a:buChar char="•"/>
              <a:defRPr sz="1200" b="0" i="0" u="none" strike="noStrike" cap="none">
                <a:solidFill>
                  <a:srgbClr val="FFFFFF"/>
                </a:solidFill>
                <a:latin typeface="Roboto"/>
                <a:ea typeface="Roboto"/>
                <a:cs typeface="Roboto"/>
                <a:sym typeface="Roboto"/>
              </a:defRPr>
            </a:lvl6pPr>
            <a:lvl7pPr marL="3200400" marR="0" lvl="6" indent="-304800" algn="l" rtl="0">
              <a:lnSpc>
                <a:spcPct val="90000"/>
              </a:lnSpc>
              <a:spcBef>
                <a:spcPts val="400"/>
              </a:spcBef>
              <a:spcAft>
                <a:spcPts val="0"/>
              </a:spcAft>
              <a:buClr>
                <a:srgbClr val="FFFFFF"/>
              </a:buClr>
              <a:buSzPts val="1200"/>
              <a:buFont typeface="Roboto"/>
              <a:buChar char="•"/>
              <a:defRPr sz="1200" b="0" i="0" u="none" strike="noStrike" cap="none">
                <a:solidFill>
                  <a:srgbClr val="FFFFFF"/>
                </a:solidFill>
                <a:latin typeface="Roboto"/>
                <a:ea typeface="Roboto"/>
                <a:cs typeface="Roboto"/>
                <a:sym typeface="Roboto"/>
              </a:defRPr>
            </a:lvl7pPr>
            <a:lvl8pPr marL="3657600" marR="0" lvl="7" indent="-304800" algn="l" rtl="0">
              <a:lnSpc>
                <a:spcPct val="90000"/>
              </a:lnSpc>
              <a:spcBef>
                <a:spcPts val="400"/>
              </a:spcBef>
              <a:spcAft>
                <a:spcPts val="0"/>
              </a:spcAft>
              <a:buClr>
                <a:srgbClr val="FFFFFF"/>
              </a:buClr>
              <a:buSzPts val="1200"/>
              <a:buFont typeface="Roboto"/>
              <a:buChar char="•"/>
              <a:defRPr sz="1200" b="0" i="0" u="none" strike="noStrike" cap="none">
                <a:solidFill>
                  <a:srgbClr val="FFFFFF"/>
                </a:solidFill>
                <a:latin typeface="Roboto"/>
                <a:ea typeface="Roboto"/>
                <a:cs typeface="Roboto"/>
                <a:sym typeface="Roboto"/>
              </a:defRPr>
            </a:lvl8pPr>
            <a:lvl9pPr marL="4114800" marR="0" lvl="8" indent="-304800" algn="l" rtl="0">
              <a:lnSpc>
                <a:spcPct val="90000"/>
              </a:lnSpc>
              <a:spcBef>
                <a:spcPts val="400"/>
              </a:spcBef>
              <a:spcAft>
                <a:spcPts val="0"/>
              </a:spcAft>
              <a:buClr>
                <a:srgbClr val="FFFFFF"/>
              </a:buClr>
              <a:buSzPts val="1200"/>
              <a:buFont typeface="Roboto"/>
              <a:buChar char="•"/>
              <a:defRPr sz="1200" b="0" i="0" u="none" strike="noStrike" cap="none">
                <a:solidFill>
                  <a:srgbClr val="FFFFFF"/>
                </a:solidFill>
                <a:latin typeface="Roboto"/>
                <a:ea typeface="Roboto"/>
                <a:cs typeface="Roboto"/>
                <a:sym typeface="Roboto"/>
              </a:defRPr>
            </a:lvl9pPr>
          </a:lstStyle>
          <a:p>
            <a:endParaRPr/>
          </a:p>
        </p:txBody>
      </p:sp>
      <p:sp>
        <p:nvSpPr>
          <p:cNvPr id="9" name="Google Shape;9;p1"/>
          <p:cNvSpPr txBox="1">
            <a:spLocks noGrp="1"/>
          </p:cNvSpPr>
          <p:nvPr>
            <p:ph type="sldNum" idx="12"/>
          </p:nvPr>
        </p:nvSpPr>
        <p:spPr>
          <a:xfrm>
            <a:off x="8556775" y="4835550"/>
            <a:ext cx="548700" cy="307800"/>
          </a:xfrm>
          <a:prstGeom prst="rect">
            <a:avLst/>
          </a:prstGeom>
          <a:noFill/>
          <a:ln>
            <a:noFill/>
          </a:ln>
        </p:spPr>
        <p:txBody>
          <a:bodyPr spcFirstLastPara="1" wrap="square" lIns="91425" tIns="91425" rIns="91425" bIns="91425" anchor="t" anchorCtr="0">
            <a:noAutofit/>
          </a:bodyPr>
          <a:lstStyle>
            <a:lvl1pPr lvl="0" algn="r">
              <a:buNone/>
              <a:defRPr sz="800">
                <a:solidFill>
                  <a:srgbClr val="A5A5A5"/>
                </a:solidFill>
                <a:latin typeface="Roboto"/>
                <a:ea typeface="Roboto"/>
                <a:cs typeface="Roboto"/>
                <a:sym typeface="Roboto"/>
              </a:defRPr>
            </a:lvl1pPr>
            <a:lvl2pPr lvl="1" algn="r">
              <a:buNone/>
              <a:defRPr sz="800">
                <a:solidFill>
                  <a:srgbClr val="A5A5A5"/>
                </a:solidFill>
                <a:latin typeface="Roboto"/>
                <a:ea typeface="Roboto"/>
                <a:cs typeface="Roboto"/>
                <a:sym typeface="Roboto"/>
              </a:defRPr>
            </a:lvl2pPr>
            <a:lvl3pPr lvl="2" algn="r">
              <a:buNone/>
              <a:defRPr sz="800">
                <a:solidFill>
                  <a:srgbClr val="A5A5A5"/>
                </a:solidFill>
                <a:latin typeface="Roboto"/>
                <a:ea typeface="Roboto"/>
                <a:cs typeface="Roboto"/>
                <a:sym typeface="Roboto"/>
              </a:defRPr>
            </a:lvl3pPr>
            <a:lvl4pPr lvl="3" algn="r">
              <a:buNone/>
              <a:defRPr sz="800">
                <a:solidFill>
                  <a:srgbClr val="A5A5A5"/>
                </a:solidFill>
                <a:latin typeface="Roboto"/>
                <a:ea typeface="Roboto"/>
                <a:cs typeface="Roboto"/>
                <a:sym typeface="Roboto"/>
              </a:defRPr>
            </a:lvl4pPr>
            <a:lvl5pPr lvl="4" algn="r">
              <a:buNone/>
              <a:defRPr sz="800">
                <a:solidFill>
                  <a:srgbClr val="A5A5A5"/>
                </a:solidFill>
                <a:latin typeface="Roboto"/>
                <a:ea typeface="Roboto"/>
                <a:cs typeface="Roboto"/>
                <a:sym typeface="Roboto"/>
              </a:defRPr>
            </a:lvl5pPr>
            <a:lvl6pPr lvl="5" algn="r">
              <a:buNone/>
              <a:defRPr sz="800">
                <a:solidFill>
                  <a:srgbClr val="A5A5A5"/>
                </a:solidFill>
                <a:latin typeface="Roboto"/>
                <a:ea typeface="Roboto"/>
                <a:cs typeface="Roboto"/>
                <a:sym typeface="Roboto"/>
              </a:defRPr>
            </a:lvl6pPr>
            <a:lvl7pPr lvl="6" algn="r">
              <a:buNone/>
              <a:defRPr sz="800">
                <a:solidFill>
                  <a:srgbClr val="A5A5A5"/>
                </a:solidFill>
                <a:latin typeface="Roboto"/>
                <a:ea typeface="Roboto"/>
                <a:cs typeface="Roboto"/>
                <a:sym typeface="Roboto"/>
              </a:defRPr>
            </a:lvl7pPr>
            <a:lvl8pPr lvl="7" algn="r">
              <a:buNone/>
              <a:defRPr sz="800">
                <a:solidFill>
                  <a:srgbClr val="A5A5A5"/>
                </a:solidFill>
                <a:latin typeface="Roboto"/>
                <a:ea typeface="Roboto"/>
                <a:cs typeface="Roboto"/>
                <a:sym typeface="Roboto"/>
              </a:defRPr>
            </a:lvl8pPr>
            <a:lvl9pPr lvl="8" algn="r">
              <a:buNone/>
              <a:defRPr sz="800">
                <a:solidFill>
                  <a:srgbClr val="A5A5A5"/>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8" Type="http://schemas.openxmlformats.org/officeDocument/2006/relationships/hyperlink" Target="https://www.forgerecycling.co.uk/blog/wp-content/uploads/2018/07/bigstock-139837040.jpg" TargetMode="External"/><Relationship Id="rId13" Type="http://schemas.openxmlformats.org/officeDocument/2006/relationships/image" Target="../media/image54.png"/><Relationship Id="rId3" Type="http://schemas.openxmlformats.org/officeDocument/2006/relationships/image" Target="../media/image51.png"/><Relationship Id="rId7" Type="http://schemas.openxmlformats.org/officeDocument/2006/relationships/hyperlink" Target="https://play-lh.googleusercontent.com/UrY7BAZ-XfXGpfkeWg0zCCeo-7ras4DCoRalC_WXXWTK9q5b0Iw7B0YQMsVxZaNB7DM" TargetMode="External"/><Relationship Id="rId12" Type="http://schemas.openxmlformats.org/officeDocument/2006/relationships/image" Target="../media/image53.png"/><Relationship Id="rId2" Type="http://schemas.openxmlformats.org/officeDocument/2006/relationships/notesSlide" Target="../notesSlides/notesSlide26.xml"/><Relationship Id="rId16" Type="http://schemas.openxmlformats.org/officeDocument/2006/relationships/image" Target="../media/image57.jpeg"/><Relationship Id="rId1" Type="http://schemas.openxmlformats.org/officeDocument/2006/relationships/slideLayout" Target="../slideLayouts/slideLayout39.xml"/><Relationship Id="rId6" Type="http://schemas.openxmlformats.org/officeDocument/2006/relationships/hyperlink" Target="https://assets.website-files.com/5d4cf904e11fbeb0f067d1da/6195c93e1a46d4c89e40f3a7_ScreeningCanada-DatingApps.png" TargetMode="External"/><Relationship Id="rId11" Type="http://schemas.openxmlformats.org/officeDocument/2006/relationships/hyperlink" Target="https://www.gannett-cdn.com/-mm-/a6718defc8f73669cf5fa602af2b5816e6650aa5/c=0-97-2120-1295/local/-/media/2015/07/15/Phoenix/Phoenix/635725905226180308-ThinkstockPhotos-466311057.jpg" TargetMode="External"/><Relationship Id="rId5" Type="http://schemas.openxmlformats.org/officeDocument/2006/relationships/hyperlink" Target="https://pisces.bbystatic.com/image2/BestBuy_US/images/products/6287/6287974cv13d.jpg" TargetMode="External"/><Relationship Id="rId15" Type="http://schemas.openxmlformats.org/officeDocument/2006/relationships/image" Target="../media/image56.png"/><Relationship Id="rId10" Type="http://schemas.openxmlformats.org/officeDocument/2006/relationships/hyperlink" Target="https://lh4.googleusercontent.com/EltV9cH91lbYUbHyTFsWbGd3ZUgAI6mRKl13fMhTR2NCF2VGI_uxQAyze7xS5xl3uXfz7uXunfc_nO4sENpgSKEHpokmbswCn-L5fObHBU7zcq7sZYHf-DT7_dCOzY_-iGYUpcrlKCANv5TGUA" TargetMode="External"/><Relationship Id="rId4" Type="http://schemas.openxmlformats.org/officeDocument/2006/relationships/image" Target="../media/image52.png"/><Relationship Id="rId9" Type="http://schemas.openxmlformats.org/officeDocument/2006/relationships/hyperlink" Target="https://eastwestbank.com/ReachFurther/NewsArticleStore/519/Credit-card-fraud-top1.jpg" TargetMode="External"/><Relationship Id="rId14" Type="http://schemas.openxmlformats.org/officeDocument/2006/relationships/image" Target="../media/image55.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9.xml"/></Relationships>
</file>

<file path=ppt/slides/_rels/slide28.xml.rels><?xml version="1.0" encoding="UTF-8" standalone="yes"?>
<Relationships xmlns="http://schemas.openxmlformats.org/package/2006/relationships"><Relationship Id="rId3" Type="http://schemas.openxmlformats.org/officeDocument/2006/relationships/hyperlink" Target="https://media.istockphoto.com/photos/close-up-of-mans-face-with-the-loupe-close-to-one-eye-on-white-view-picture-id1139876903?k=20&amp;m=1139876903&amp;s=612x612&amp;w=0&amp;h=YD5pqsxKMtRIpy_llNH79X494zqiuhNGKYjVdY64cq8=" TargetMode="External"/><Relationship Id="rId2" Type="http://schemas.openxmlformats.org/officeDocument/2006/relationships/notesSlide" Target="../notesSlides/notesSlide28.xml"/><Relationship Id="rId1" Type="http://schemas.openxmlformats.org/officeDocument/2006/relationships/slideLayout" Target="../slideLayouts/slideLayout39.xml"/><Relationship Id="rId4" Type="http://schemas.openxmlformats.org/officeDocument/2006/relationships/image" Target="../media/image58.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3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39.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hyperlink" Target="https://www.nerdwallet.com/best/investing/robo-advisors"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39.xml"/><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39.xml"/><Relationship Id="rId5" Type="http://schemas.openxmlformats.org/officeDocument/2006/relationships/image" Target="../media/image66.png"/><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39.xml"/><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5.xml"/><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6.xml"/><Relationship Id="rId1" Type="http://schemas.openxmlformats.org/officeDocument/2006/relationships/slideLayout" Target="../slideLayouts/slideLayout39.xml"/><Relationship Id="rId5" Type="http://schemas.openxmlformats.org/officeDocument/2006/relationships/image" Target="../media/image72.png"/><Relationship Id="rId4" Type="http://schemas.openxmlformats.org/officeDocument/2006/relationships/image" Target="../media/image71.png"/></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7.xml"/><Relationship Id="rId1" Type="http://schemas.openxmlformats.org/officeDocument/2006/relationships/slideLayout" Target="../slideLayouts/slideLayout39.xml"/><Relationship Id="rId4" Type="http://schemas.openxmlformats.org/officeDocument/2006/relationships/image" Target="../media/image74.png"/></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8.xml"/><Relationship Id="rId1" Type="http://schemas.openxmlformats.org/officeDocument/2006/relationships/slideLayout" Target="../slideLayouts/slideLayout39.xml"/><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9.xml"/><Relationship Id="rId1" Type="http://schemas.openxmlformats.org/officeDocument/2006/relationships/slideLayout" Target="../slideLayouts/slideLayout39.xml"/><Relationship Id="rId4" Type="http://schemas.openxmlformats.org/officeDocument/2006/relationships/image" Target="../media/image78.png"/></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notesSlide" Target="../notesSlides/notesSlide4.xml"/><Relationship Id="rId16" Type="http://schemas.openxmlformats.org/officeDocument/2006/relationships/image" Target="../media/image33.png"/><Relationship Id="rId1" Type="http://schemas.openxmlformats.org/officeDocument/2006/relationships/slideLayout" Target="../slideLayouts/slideLayout39.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4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9.xml"/></Relationships>
</file>

<file path=ppt/slides/_rels/slide4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hyperlink" Target="https://i.huffpost.com/gen/1644664/thumbs/r-LATTE-ART-403xFB.jpg" TargetMode="External"/><Relationship Id="rId1" Type="http://schemas.openxmlformats.org/officeDocument/2006/relationships/slideLayout" Target="../slideLayouts/slideLayout39.xml"/><Relationship Id="rId5" Type="http://schemas.openxmlformats.org/officeDocument/2006/relationships/image" Target="../media/image83.png"/><Relationship Id="rId4" Type="http://schemas.openxmlformats.org/officeDocument/2006/relationships/image" Target="../media/image82.png"/></Relationships>
</file>

<file path=ppt/slides/_rels/slide44.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7.png"/><Relationship Id="rId2" Type="http://schemas.openxmlformats.org/officeDocument/2006/relationships/hyperlink" Target="https://huggingface.co/spaces/stabilityai/stable-diffusion" TargetMode="External"/><Relationship Id="rId1" Type="http://schemas.openxmlformats.org/officeDocument/2006/relationships/slideLayout" Target="../slideLayouts/slideLayout39.xml"/><Relationship Id="rId6" Type="http://schemas.openxmlformats.org/officeDocument/2006/relationships/image" Target="../media/image86.png"/><Relationship Id="rId5" Type="http://schemas.openxmlformats.org/officeDocument/2006/relationships/hyperlink" Target="https://chat.openai.com/auth/login" TargetMode="External"/><Relationship Id="rId4" Type="http://schemas.openxmlformats.org/officeDocument/2006/relationships/image" Target="../media/image85.png"/></Relationships>
</file>

<file path=ppt/slides/_rels/slide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39.xml"/><Relationship Id="rId6" Type="http://schemas.openxmlformats.org/officeDocument/2006/relationships/image" Target="../media/image23.png"/><Relationship Id="rId11" Type="http://schemas.openxmlformats.org/officeDocument/2006/relationships/image" Target="../media/image39.png"/><Relationship Id="rId5" Type="http://schemas.openxmlformats.org/officeDocument/2006/relationships/image" Target="../media/image22.png"/><Relationship Id="rId10" Type="http://schemas.openxmlformats.org/officeDocument/2006/relationships/image" Target="../media/image38.png"/><Relationship Id="rId4" Type="http://schemas.openxmlformats.org/officeDocument/2006/relationships/image" Target="../media/image21.png"/><Relationship Id="rId9" Type="http://schemas.openxmlformats.org/officeDocument/2006/relationships/image" Target="../media/image37.png"/><Relationship Id="rId14" Type="http://schemas.openxmlformats.org/officeDocument/2006/relationships/image" Target="../media/image42.png"/></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1.png"/><Relationship Id="rId7" Type="http://schemas.openxmlformats.org/officeDocument/2006/relationships/image" Target="../media/image44.png"/><Relationship Id="rId12"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39.xml"/><Relationship Id="rId6" Type="http://schemas.openxmlformats.org/officeDocument/2006/relationships/image" Target="../media/image22.png"/><Relationship Id="rId11" Type="http://schemas.openxmlformats.org/officeDocument/2006/relationships/image" Target="../media/image47.png"/><Relationship Id="rId5" Type="http://schemas.openxmlformats.org/officeDocument/2006/relationships/image" Target="../media/image24.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40" name="Google Shape;1440;p193"/>
          <p:cNvSpPr txBox="1">
            <a:spLocks noGrp="1"/>
          </p:cNvSpPr>
          <p:nvPr>
            <p:ph type="subTitle" idx="2"/>
          </p:nvPr>
        </p:nvSpPr>
        <p:spPr>
          <a:xfrm>
            <a:off x="445466" y="1504854"/>
            <a:ext cx="7537450" cy="623887"/>
          </a:xfrm>
        </p:spPr>
        <p:txBody>
          <a:bodyPr spcFirstLastPara="1" wrap="square" lIns="68575" tIns="34275" rIns="68575" bIns="34275" anchor="t" anchorCtr="0">
            <a:noAutofit/>
          </a:bodyPr>
          <a:lstStyle/>
          <a:p>
            <a:pPr lvl="0"/>
            <a:r>
              <a:rPr lang="en-US" dirty="0">
                <a:solidFill>
                  <a:schemeClr val="tx1">
                    <a:lumMod val="65000"/>
                    <a:lumOff val="35000"/>
                  </a:schemeClr>
                </a:solidFill>
              </a:rPr>
              <a:t>Objective</a:t>
            </a:r>
          </a:p>
        </p:txBody>
      </p:sp>
      <p:sp>
        <p:nvSpPr>
          <p:cNvPr id="10" name="TextBox 9">
            <a:extLst>
              <a:ext uri="{FF2B5EF4-FFF2-40B4-BE49-F238E27FC236}">
                <a16:creationId xmlns:a16="http://schemas.microsoft.com/office/drawing/2014/main" id="{FB0545CF-47CB-2F49-9324-54980844A0C0}"/>
              </a:ext>
            </a:extLst>
          </p:cNvPr>
          <p:cNvSpPr txBox="1"/>
          <p:nvPr/>
        </p:nvSpPr>
        <p:spPr>
          <a:xfrm>
            <a:off x="520907" y="1754187"/>
            <a:ext cx="8102186" cy="1200329"/>
          </a:xfrm>
          <a:prstGeom prst="rect">
            <a:avLst/>
          </a:prstGeom>
          <a:noFill/>
        </p:spPr>
        <p:txBody>
          <a:bodyPr wrap="square" rtlCol="0">
            <a:spAutoFit/>
          </a:bodyPr>
          <a:lstStyle/>
          <a:p>
            <a:r>
              <a:rPr lang="en-US" sz="3600" dirty="0">
                <a:solidFill>
                  <a:schemeClr val="bg1"/>
                </a:solidFill>
              </a:rPr>
              <a:t>High Level understanding of AI Pitfalls, &amp; how to build trust in the system.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03"/>
          <p:cNvSpPr txBox="1">
            <a:spLocks noGrp="1"/>
          </p:cNvSpPr>
          <p:nvPr>
            <p:ph type="title"/>
          </p:nvPr>
        </p:nvSpPr>
        <p:spPr>
          <a:xfrm>
            <a:off x="88900" y="137150"/>
            <a:ext cx="85824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a:solidFill>
                  <a:schemeClr val="lt1"/>
                </a:solidFill>
              </a:rPr>
              <a:t>Machine Learning Reviews Qualifications as a Range of Possibilities.</a:t>
            </a:r>
            <a:endParaRPr/>
          </a:p>
        </p:txBody>
      </p:sp>
      <p:cxnSp>
        <p:nvCxnSpPr>
          <p:cNvPr id="2" name="Google Shape;1156;p140">
            <a:extLst>
              <a:ext uri="{FF2B5EF4-FFF2-40B4-BE49-F238E27FC236}">
                <a16:creationId xmlns:a16="http://schemas.microsoft.com/office/drawing/2014/main" id="{43CB4320-6C56-0372-7540-A0F23471FDB5}"/>
              </a:ext>
            </a:extLst>
          </p:cNvPr>
          <p:cNvCxnSpPr/>
          <p:nvPr/>
        </p:nvCxnSpPr>
        <p:spPr>
          <a:xfrm>
            <a:off x="6972300" y="1278075"/>
            <a:ext cx="1827600" cy="0"/>
          </a:xfrm>
          <a:prstGeom prst="straightConnector1">
            <a:avLst/>
          </a:prstGeom>
          <a:noFill/>
          <a:ln w="9525" cap="flat" cmpd="sng">
            <a:solidFill>
              <a:srgbClr val="B4A7D6"/>
            </a:solidFill>
            <a:prstDash val="solid"/>
            <a:round/>
            <a:headEnd type="none" w="sm" len="sm"/>
            <a:tailEnd type="none" w="sm" len="sm"/>
          </a:ln>
        </p:spPr>
      </p:cxnSp>
      <p:cxnSp>
        <p:nvCxnSpPr>
          <p:cNvPr id="3" name="Google Shape;1157;p140">
            <a:extLst>
              <a:ext uri="{FF2B5EF4-FFF2-40B4-BE49-F238E27FC236}">
                <a16:creationId xmlns:a16="http://schemas.microsoft.com/office/drawing/2014/main" id="{71B12FF6-8F6A-7A1F-A41D-DC1FFB2F8DFB}"/>
              </a:ext>
            </a:extLst>
          </p:cNvPr>
          <p:cNvCxnSpPr/>
          <p:nvPr/>
        </p:nvCxnSpPr>
        <p:spPr>
          <a:xfrm>
            <a:off x="88900" y="1278063"/>
            <a:ext cx="6711900" cy="0"/>
          </a:xfrm>
          <a:prstGeom prst="straightConnector1">
            <a:avLst/>
          </a:prstGeom>
          <a:noFill/>
          <a:ln w="9525" cap="flat" cmpd="sng">
            <a:solidFill>
              <a:srgbClr val="FF00FF"/>
            </a:solidFill>
            <a:prstDash val="solid"/>
            <a:round/>
            <a:headEnd type="none" w="sm" len="sm"/>
            <a:tailEnd type="none" w="sm" len="sm"/>
          </a:ln>
        </p:spPr>
      </p:cxnSp>
      <p:sp>
        <p:nvSpPr>
          <p:cNvPr id="4" name="Google Shape;1158;p140">
            <a:extLst>
              <a:ext uri="{FF2B5EF4-FFF2-40B4-BE49-F238E27FC236}">
                <a16:creationId xmlns:a16="http://schemas.microsoft.com/office/drawing/2014/main" id="{39E7C048-FD12-9F0B-7645-67A39F0923EC}"/>
              </a:ext>
            </a:extLst>
          </p:cNvPr>
          <p:cNvSpPr txBox="1"/>
          <p:nvPr/>
        </p:nvSpPr>
        <p:spPr>
          <a:xfrm>
            <a:off x="8471325" y="161316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5" name="Google Shape;1159;p140">
            <a:extLst>
              <a:ext uri="{FF2B5EF4-FFF2-40B4-BE49-F238E27FC236}">
                <a16:creationId xmlns:a16="http://schemas.microsoft.com/office/drawing/2014/main" id="{771C49A9-AAE9-9CAB-4951-F3DA7264327C}"/>
              </a:ext>
            </a:extLst>
          </p:cNvPr>
          <p:cNvSpPr/>
          <p:nvPr/>
        </p:nvSpPr>
        <p:spPr>
          <a:xfrm>
            <a:off x="88891" y="147656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160;p140">
            <a:extLst>
              <a:ext uri="{FF2B5EF4-FFF2-40B4-BE49-F238E27FC236}">
                <a16:creationId xmlns:a16="http://schemas.microsoft.com/office/drawing/2014/main" id="{E84D447E-0A46-045B-1A49-724FB8D2ABBA}"/>
              </a:ext>
            </a:extLst>
          </p:cNvPr>
          <p:cNvSpPr/>
          <p:nvPr/>
        </p:nvSpPr>
        <p:spPr>
          <a:xfrm>
            <a:off x="8683881" y="147656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 name="Google Shape;1162;p140">
            <a:extLst>
              <a:ext uri="{FF2B5EF4-FFF2-40B4-BE49-F238E27FC236}">
                <a16:creationId xmlns:a16="http://schemas.microsoft.com/office/drawing/2014/main" id="{786266BA-5830-81D4-484A-A877B57EF3ED}"/>
              </a:ext>
            </a:extLst>
          </p:cNvPr>
          <p:cNvGrpSpPr/>
          <p:nvPr/>
        </p:nvGrpSpPr>
        <p:grpSpPr>
          <a:xfrm>
            <a:off x="231425" y="1535349"/>
            <a:ext cx="8445649" cy="19500"/>
            <a:chOff x="231425" y="3897549"/>
            <a:chExt cx="8445649" cy="19500"/>
          </a:xfrm>
        </p:grpSpPr>
        <p:sp>
          <p:nvSpPr>
            <p:cNvPr id="8" name="Google Shape;1163;p140">
              <a:extLst>
                <a:ext uri="{FF2B5EF4-FFF2-40B4-BE49-F238E27FC236}">
                  <a16:creationId xmlns:a16="http://schemas.microsoft.com/office/drawing/2014/main" id="{72700A81-3CDE-CC28-8CE6-6899B2428816}"/>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64;p140">
              <a:extLst>
                <a:ext uri="{FF2B5EF4-FFF2-40B4-BE49-F238E27FC236}">
                  <a16:creationId xmlns:a16="http://schemas.microsoft.com/office/drawing/2014/main" id="{32165FEC-9B7C-3313-3919-7DCF6820AE8F}"/>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65;p140">
              <a:extLst>
                <a:ext uri="{FF2B5EF4-FFF2-40B4-BE49-F238E27FC236}">
                  <a16:creationId xmlns:a16="http://schemas.microsoft.com/office/drawing/2014/main" id="{21802151-13D2-F611-3AA4-062980262E07}"/>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66;p140">
              <a:extLst>
                <a:ext uri="{FF2B5EF4-FFF2-40B4-BE49-F238E27FC236}">
                  <a16:creationId xmlns:a16="http://schemas.microsoft.com/office/drawing/2014/main" id="{5D31DBAB-A805-3288-3C78-3E8CD4626A81}"/>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 name="Google Shape;1167;p140">
            <a:extLst>
              <a:ext uri="{FF2B5EF4-FFF2-40B4-BE49-F238E27FC236}">
                <a16:creationId xmlns:a16="http://schemas.microsoft.com/office/drawing/2014/main" id="{9F7FFDA8-BF63-EFB5-F06B-D85E7C4214B5}"/>
              </a:ext>
            </a:extLst>
          </p:cNvPr>
          <p:cNvCxnSpPr/>
          <p:nvPr/>
        </p:nvCxnSpPr>
        <p:spPr>
          <a:xfrm>
            <a:off x="6896413" y="1268261"/>
            <a:ext cx="0" cy="556500"/>
          </a:xfrm>
          <a:prstGeom prst="straightConnector1">
            <a:avLst/>
          </a:prstGeom>
          <a:noFill/>
          <a:ln w="9525" cap="flat" cmpd="sng">
            <a:solidFill>
              <a:srgbClr val="39B54A"/>
            </a:solidFill>
            <a:prstDash val="lgDash"/>
            <a:round/>
            <a:headEnd type="none" w="med" len="med"/>
            <a:tailEnd type="none" w="med" len="med"/>
          </a:ln>
        </p:spPr>
      </p:cxnSp>
      <p:sp>
        <p:nvSpPr>
          <p:cNvPr id="13" name="Google Shape;1168;p140">
            <a:extLst>
              <a:ext uri="{FF2B5EF4-FFF2-40B4-BE49-F238E27FC236}">
                <a16:creationId xmlns:a16="http://schemas.microsoft.com/office/drawing/2014/main" id="{440E7DD8-D9E5-E728-4E08-A9D48B53867C}"/>
              </a:ext>
            </a:extLst>
          </p:cNvPr>
          <p:cNvSpPr txBox="1"/>
          <p:nvPr/>
        </p:nvSpPr>
        <p:spPr>
          <a:xfrm>
            <a:off x="8079450" y="1240113"/>
            <a:ext cx="6030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B4A7D6"/>
                </a:solidFill>
                <a:latin typeface="Helvetica Neue"/>
                <a:ea typeface="Helvetica Neue"/>
                <a:cs typeface="Helvetica Neue"/>
                <a:sym typeface="Helvetica Neue"/>
              </a:rPr>
              <a:t>Definitely Qualified</a:t>
            </a:r>
            <a:endParaRPr sz="600" b="1">
              <a:solidFill>
                <a:srgbClr val="B4A7D6"/>
              </a:solidFill>
              <a:latin typeface="Helvetica Neue"/>
              <a:ea typeface="Helvetica Neue"/>
              <a:cs typeface="Helvetica Neue"/>
              <a:sym typeface="Helvetica Neue"/>
            </a:endParaRPr>
          </a:p>
        </p:txBody>
      </p:sp>
      <p:sp>
        <p:nvSpPr>
          <p:cNvPr id="14" name="Google Shape;1169;p140">
            <a:extLst>
              <a:ext uri="{FF2B5EF4-FFF2-40B4-BE49-F238E27FC236}">
                <a16:creationId xmlns:a16="http://schemas.microsoft.com/office/drawing/2014/main" id="{C357473B-AC56-0768-A13F-A4211FC8F0BA}"/>
              </a:ext>
            </a:extLst>
          </p:cNvPr>
          <p:cNvSpPr txBox="1"/>
          <p:nvPr/>
        </p:nvSpPr>
        <p:spPr>
          <a:xfrm>
            <a:off x="183250" y="1240113"/>
            <a:ext cx="6882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Definitely Not Qualified</a:t>
            </a:r>
            <a:endParaRPr sz="600" b="1">
              <a:solidFill>
                <a:srgbClr val="FF00FF"/>
              </a:solidFill>
              <a:latin typeface="Helvetica Neue"/>
              <a:ea typeface="Helvetica Neue"/>
              <a:cs typeface="Helvetica Neue"/>
              <a:sym typeface="Helvetica Neue"/>
            </a:endParaRPr>
          </a:p>
        </p:txBody>
      </p:sp>
      <p:sp>
        <p:nvSpPr>
          <p:cNvPr id="15" name="Google Shape;1170;p140">
            <a:extLst>
              <a:ext uri="{FF2B5EF4-FFF2-40B4-BE49-F238E27FC236}">
                <a16:creationId xmlns:a16="http://schemas.microsoft.com/office/drawing/2014/main" id="{B7C19E22-5B19-E91A-BF6D-7A70780BF88D}"/>
              </a:ext>
            </a:extLst>
          </p:cNvPr>
          <p:cNvSpPr/>
          <p:nvPr/>
        </p:nvSpPr>
        <p:spPr>
          <a:xfrm>
            <a:off x="25" y="44519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Where do you place the “cutoff [green dot]?”  Too high &amp; you miss qualified candidates.</a:t>
            </a:r>
            <a:endParaRPr sz="1100" i="0" u="none" strike="noStrike" cap="none">
              <a:solidFill>
                <a:srgbClr val="FFFFFF"/>
              </a:solidFill>
              <a:latin typeface="Titillium Web"/>
              <a:ea typeface="Titillium Web"/>
              <a:cs typeface="Titillium Web"/>
              <a:sym typeface="Titillium Web"/>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16"/>
        <p:cNvGrpSpPr/>
        <p:nvPr/>
      </p:nvGrpSpPr>
      <p:grpSpPr>
        <a:xfrm>
          <a:off x="0" y="0"/>
          <a:ext cx="0" cy="0"/>
          <a:chOff x="0" y="0"/>
          <a:chExt cx="0" cy="0"/>
        </a:xfrm>
      </p:grpSpPr>
      <p:sp>
        <p:nvSpPr>
          <p:cNvPr id="1732" name="Google Shape;1732;p204"/>
          <p:cNvSpPr txBox="1">
            <a:spLocks noGrp="1"/>
          </p:cNvSpPr>
          <p:nvPr>
            <p:ph type="title"/>
          </p:nvPr>
        </p:nvSpPr>
        <p:spPr>
          <a:xfrm>
            <a:off x="88900" y="137150"/>
            <a:ext cx="85824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a:solidFill>
                  <a:schemeClr val="lt1"/>
                </a:solidFill>
              </a:rPr>
              <a:t>Machine Learning Reviews Qualifications as a Range of Possibilities.</a:t>
            </a:r>
            <a:endParaRPr/>
          </a:p>
        </p:txBody>
      </p:sp>
      <p:cxnSp>
        <p:nvCxnSpPr>
          <p:cNvPr id="2" name="Google Shape;1175;p141">
            <a:extLst>
              <a:ext uri="{FF2B5EF4-FFF2-40B4-BE49-F238E27FC236}">
                <a16:creationId xmlns:a16="http://schemas.microsoft.com/office/drawing/2014/main" id="{BA8C28E7-7B82-EC8A-C75A-2448015EBCA5}"/>
              </a:ext>
            </a:extLst>
          </p:cNvPr>
          <p:cNvCxnSpPr/>
          <p:nvPr/>
        </p:nvCxnSpPr>
        <p:spPr>
          <a:xfrm>
            <a:off x="2002225" y="1278075"/>
            <a:ext cx="6797400" cy="0"/>
          </a:xfrm>
          <a:prstGeom prst="straightConnector1">
            <a:avLst/>
          </a:prstGeom>
          <a:noFill/>
          <a:ln w="9525" cap="flat" cmpd="sng">
            <a:solidFill>
              <a:srgbClr val="B4A7D6"/>
            </a:solidFill>
            <a:prstDash val="solid"/>
            <a:round/>
            <a:headEnd type="none" w="sm" len="sm"/>
            <a:tailEnd type="none" w="sm" len="sm"/>
          </a:ln>
        </p:spPr>
      </p:cxnSp>
      <p:cxnSp>
        <p:nvCxnSpPr>
          <p:cNvPr id="3" name="Google Shape;1176;p141">
            <a:extLst>
              <a:ext uri="{FF2B5EF4-FFF2-40B4-BE49-F238E27FC236}">
                <a16:creationId xmlns:a16="http://schemas.microsoft.com/office/drawing/2014/main" id="{08683397-DA1F-4354-69F2-A4053ED373CC}"/>
              </a:ext>
            </a:extLst>
          </p:cNvPr>
          <p:cNvCxnSpPr/>
          <p:nvPr/>
        </p:nvCxnSpPr>
        <p:spPr>
          <a:xfrm>
            <a:off x="88900" y="1278063"/>
            <a:ext cx="1682700" cy="0"/>
          </a:xfrm>
          <a:prstGeom prst="straightConnector1">
            <a:avLst/>
          </a:prstGeom>
          <a:noFill/>
          <a:ln w="9525" cap="flat" cmpd="sng">
            <a:solidFill>
              <a:srgbClr val="FF00FF"/>
            </a:solidFill>
            <a:prstDash val="solid"/>
            <a:round/>
            <a:headEnd type="none" w="sm" len="sm"/>
            <a:tailEnd type="none" w="sm" len="sm"/>
          </a:ln>
        </p:spPr>
      </p:cxnSp>
      <p:sp>
        <p:nvSpPr>
          <p:cNvPr id="4" name="Google Shape;1177;p141">
            <a:extLst>
              <a:ext uri="{FF2B5EF4-FFF2-40B4-BE49-F238E27FC236}">
                <a16:creationId xmlns:a16="http://schemas.microsoft.com/office/drawing/2014/main" id="{09437C7A-0E0B-309A-0478-8E7DFCE83791}"/>
              </a:ext>
            </a:extLst>
          </p:cNvPr>
          <p:cNvSpPr txBox="1"/>
          <p:nvPr/>
        </p:nvSpPr>
        <p:spPr>
          <a:xfrm>
            <a:off x="8471325" y="161316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5" name="Google Shape;1178;p141">
            <a:extLst>
              <a:ext uri="{FF2B5EF4-FFF2-40B4-BE49-F238E27FC236}">
                <a16:creationId xmlns:a16="http://schemas.microsoft.com/office/drawing/2014/main" id="{4C9A78F9-01D7-3726-FE0C-FDF93C297D97}"/>
              </a:ext>
            </a:extLst>
          </p:cNvPr>
          <p:cNvSpPr/>
          <p:nvPr/>
        </p:nvSpPr>
        <p:spPr>
          <a:xfrm>
            <a:off x="88891" y="147656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179;p141">
            <a:extLst>
              <a:ext uri="{FF2B5EF4-FFF2-40B4-BE49-F238E27FC236}">
                <a16:creationId xmlns:a16="http://schemas.microsoft.com/office/drawing/2014/main" id="{F8B6C6F2-3086-D1B5-DF9D-72782428E7EA}"/>
              </a:ext>
            </a:extLst>
          </p:cNvPr>
          <p:cNvSpPr/>
          <p:nvPr/>
        </p:nvSpPr>
        <p:spPr>
          <a:xfrm>
            <a:off x="8683881" y="147656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1180;p141">
            <a:extLst>
              <a:ext uri="{FF2B5EF4-FFF2-40B4-BE49-F238E27FC236}">
                <a16:creationId xmlns:a16="http://schemas.microsoft.com/office/drawing/2014/main" id="{5C1FC92A-05E9-93D8-D4CA-2CF433F7A4CA}"/>
              </a:ext>
            </a:extLst>
          </p:cNvPr>
          <p:cNvSpPr txBox="1"/>
          <p:nvPr/>
        </p:nvSpPr>
        <p:spPr>
          <a:xfrm>
            <a:off x="-98451" y="161316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8" name="Google Shape;1181;p141">
            <a:extLst>
              <a:ext uri="{FF2B5EF4-FFF2-40B4-BE49-F238E27FC236}">
                <a16:creationId xmlns:a16="http://schemas.microsoft.com/office/drawing/2014/main" id="{D95FB4BC-9022-4B89-924F-4C7B92C8C053}"/>
              </a:ext>
            </a:extLst>
          </p:cNvPr>
          <p:cNvGrpSpPr/>
          <p:nvPr/>
        </p:nvGrpSpPr>
        <p:grpSpPr>
          <a:xfrm>
            <a:off x="231425" y="1535349"/>
            <a:ext cx="8445649" cy="19500"/>
            <a:chOff x="231425" y="3897549"/>
            <a:chExt cx="8445649" cy="19500"/>
          </a:xfrm>
        </p:grpSpPr>
        <p:sp>
          <p:nvSpPr>
            <p:cNvPr id="9" name="Google Shape;1182;p141">
              <a:extLst>
                <a:ext uri="{FF2B5EF4-FFF2-40B4-BE49-F238E27FC236}">
                  <a16:creationId xmlns:a16="http://schemas.microsoft.com/office/drawing/2014/main" id="{FBEBC898-E17D-8D81-AA1F-6C7EFD83D883}"/>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83;p141">
              <a:extLst>
                <a:ext uri="{FF2B5EF4-FFF2-40B4-BE49-F238E27FC236}">
                  <a16:creationId xmlns:a16="http://schemas.microsoft.com/office/drawing/2014/main" id="{C82C64D9-2BE9-84F2-7ADA-809AF3C1DAD9}"/>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84;p141">
              <a:extLst>
                <a:ext uri="{FF2B5EF4-FFF2-40B4-BE49-F238E27FC236}">
                  <a16:creationId xmlns:a16="http://schemas.microsoft.com/office/drawing/2014/main" id="{46B0DB8C-2402-47C1-A234-77829EC9BC2A}"/>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85;p141">
              <a:extLst>
                <a:ext uri="{FF2B5EF4-FFF2-40B4-BE49-F238E27FC236}">
                  <a16:creationId xmlns:a16="http://schemas.microsoft.com/office/drawing/2014/main" id="{5C60CBAB-2D53-1F8F-FD76-CC9873865CCC}"/>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 name="Google Shape;1187;p141">
            <a:extLst>
              <a:ext uri="{FF2B5EF4-FFF2-40B4-BE49-F238E27FC236}">
                <a16:creationId xmlns:a16="http://schemas.microsoft.com/office/drawing/2014/main" id="{E86EB112-D024-C34B-BB24-6D9FAFB8D492}"/>
              </a:ext>
            </a:extLst>
          </p:cNvPr>
          <p:cNvCxnSpPr/>
          <p:nvPr/>
        </p:nvCxnSpPr>
        <p:spPr>
          <a:xfrm>
            <a:off x="1886263" y="1266861"/>
            <a:ext cx="0" cy="556500"/>
          </a:xfrm>
          <a:prstGeom prst="straightConnector1">
            <a:avLst/>
          </a:prstGeom>
          <a:noFill/>
          <a:ln w="9525" cap="flat" cmpd="sng">
            <a:solidFill>
              <a:srgbClr val="39B54A"/>
            </a:solidFill>
            <a:prstDash val="lgDash"/>
            <a:round/>
            <a:headEnd type="none" w="med" len="med"/>
            <a:tailEnd type="none" w="med" len="med"/>
          </a:ln>
        </p:spPr>
      </p:cxnSp>
      <p:sp>
        <p:nvSpPr>
          <p:cNvPr id="14" name="Google Shape;1188;p141">
            <a:extLst>
              <a:ext uri="{FF2B5EF4-FFF2-40B4-BE49-F238E27FC236}">
                <a16:creationId xmlns:a16="http://schemas.microsoft.com/office/drawing/2014/main" id="{D90E6A75-09CC-98CF-2910-C8557437BCC1}"/>
              </a:ext>
            </a:extLst>
          </p:cNvPr>
          <p:cNvSpPr txBox="1"/>
          <p:nvPr/>
        </p:nvSpPr>
        <p:spPr>
          <a:xfrm>
            <a:off x="8079450" y="1240113"/>
            <a:ext cx="6030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B4A7D6"/>
                </a:solidFill>
                <a:latin typeface="Helvetica Neue"/>
                <a:ea typeface="Helvetica Neue"/>
                <a:cs typeface="Helvetica Neue"/>
                <a:sym typeface="Helvetica Neue"/>
              </a:rPr>
              <a:t>Definitely Qualified</a:t>
            </a:r>
            <a:endParaRPr sz="600" b="1">
              <a:solidFill>
                <a:srgbClr val="B4A7D6"/>
              </a:solidFill>
              <a:latin typeface="Helvetica Neue"/>
              <a:ea typeface="Helvetica Neue"/>
              <a:cs typeface="Helvetica Neue"/>
              <a:sym typeface="Helvetica Neue"/>
            </a:endParaRPr>
          </a:p>
        </p:txBody>
      </p:sp>
      <p:sp>
        <p:nvSpPr>
          <p:cNvPr id="15" name="Google Shape;1189;p141">
            <a:extLst>
              <a:ext uri="{FF2B5EF4-FFF2-40B4-BE49-F238E27FC236}">
                <a16:creationId xmlns:a16="http://schemas.microsoft.com/office/drawing/2014/main" id="{DAAA6F7C-52DB-FDBD-98EF-BDD3592270DB}"/>
              </a:ext>
            </a:extLst>
          </p:cNvPr>
          <p:cNvSpPr txBox="1"/>
          <p:nvPr/>
        </p:nvSpPr>
        <p:spPr>
          <a:xfrm>
            <a:off x="183250" y="1240113"/>
            <a:ext cx="6882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Definitely Not Qualified</a:t>
            </a:r>
            <a:endParaRPr sz="600" b="1">
              <a:solidFill>
                <a:srgbClr val="FF00FF"/>
              </a:solidFill>
              <a:latin typeface="Helvetica Neue"/>
              <a:ea typeface="Helvetica Neue"/>
              <a:cs typeface="Helvetica Neue"/>
              <a:sym typeface="Helvetica Neue"/>
            </a:endParaRPr>
          </a:p>
        </p:txBody>
      </p:sp>
      <p:sp>
        <p:nvSpPr>
          <p:cNvPr id="16" name="Google Shape;1190;p141">
            <a:extLst>
              <a:ext uri="{FF2B5EF4-FFF2-40B4-BE49-F238E27FC236}">
                <a16:creationId xmlns:a16="http://schemas.microsoft.com/office/drawing/2014/main" id="{54863AC0-AE96-FA3F-188C-5FB892441AFE}"/>
              </a:ext>
            </a:extLst>
          </p:cNvPr>
          <p:cNvSpPr/>
          <p:nvPr/>
        </p:nvSpPr>
        <p:spPr>
          <a:xfrm>
            <a:off x="25" y="44519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Where do you place the “cutoff [green line]?”  Too low &amp; you waste time interviewing unqualified candidates.</a:t>
            </a:r>
            <a:endParaRPr sz="1100" i="0" u="none" strike="noStrike" cap="none">
              <a:solidFill>
                <a:srgbClr val="FFFFFF"/>
              </a:solidFill>
              <a:latin typeface="Titillium Web"/>
              <a:ea typeface="Titillium Web"/>
              <a:cs typeface="Titillium Web"/>
              <a:sym typeface="Titillium Web"/>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9"/>
        <p:cNvGrpSpPr/>
        <p:nvPr/>
      </p:nvGrpSpPr>
      <p:grpSpPr>
        <a:xfrm>
          <a:off x="0" y="0"/>
          <a:ext cx="0" cy="0"/>
          <a:chOff x="0" y="0"/>
          <a:chExt cx="0" cy="0"/>
        </a:xfrm>
      </p:grpSpPr>
      <p:sp>
        <p:nvSpPr>
          <p:cNvPr id="1753" name="Google Shape;1753;p205"/>
          <p:cNvSpPr txBox="1">
            <a:spLocks noGrp="1"/>
          </p:cNvSpPr>
          <p:nvPr>
            <p:ph type="title"/>
          </p:nvPr>
        </p:nvSpPr>
        <p:spPr>
          <a:xfrm>
            <a:off x="88900" y="137150"/>
            <a:ext cx="85824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a:solidFill>
                  <a:schemeClr val="lt1"/>
                </a:solidFill>
              </a:rPr>
              <a:t>Machine Learning Reviews Qualifications as a Range of Possibilities.</a:t>
            </a:r>
            <a:endParaRPr/>
          </a:p>
        </p:txBody>
      </p:sp>
      <p:sp>
        <p:nvSpPr>
          <p:cNvPr id="2" name="Google Shape;1195;p142">
            <a:extLst>
              <a:ext uri="{FF2B5EF4-FFF2-40B4-BE49-F238E27FC236}">
                <a16:creationId xmlns:a16="http://schemas.microsoft.com/office/drawing/2014/main" id="{B0D7D036-967D-C3A2-D763-A6C35298CAF9}"/>
              </a:ext>
            </a:extLst>
          </p:cNvPr>
          <p:cNvSpPr/>
          <p:nvPr/>
        </p:nvSpPr>
        <p:spPr>
          <a:xfrm rot="10800000">
            <a:off x="4410150" y="3148725"/>
            <a:ext cx="828600" cy="717600"/>
          </a:xfrm>
          <a:prstGeom prst="triangle">
            <a:avLst>
              <a:gd name="adj" fmla="val 50162"/>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3" name="Google Shape;1196;p142">
            <a:extLst>
              <a:ext uri="{FF2B5EF4-FFF2-40B4-BE49-F238E27FC236}">
                <a16:creationId xmlns:a16="http://schemas.microsoft.com/office/drawing/2014/main" id="{26682204-CA51-1E1B-3829-30663EC15D44}"/>
              </a:ext>
            </a:extLst>
          </p:cNvPr>
          <p:cNvSpPr txBox="1"/>
          <p:nvPr/>
        </p:nvSpPr>
        <p:spPr>
          <a:xfrm>
            <a:off x="8471325" y="161316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4" name="Google Shape;1197;p142">
            <a:extLst>
              <a:ext uri="{FF2B5EF4-FFF2-40B4-BE49-F238E27FC236}">
                <a16:creationId xmlns:a16="http://schemas.microsoft.com/office/drawing/2014/main" id="{FC36780B-0468-0B58-3D23-AF3B1E1FE6B7}"/>
              </a:ext>
            </a:extLst>
          </p:cNvPr>
          <p:cNvSpPr/>
          <p:nvPr/>
        </p:nvSpPr>
        <p:spPr>
          <a:xfrm>
            <a:off x="88891" y="147656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1198;p142">
            <a:extLst>
              <a:ext uri="{FF2B5EF4-FFF2-40B4-BE49-F238E27FC236}">
                <a16:creationId xmlns:a16="http://schemas.microsoft.com/office/drawing/2014/main" id="{A1C26018-078C-1A99-FDA2-A8F9776315D7}"/>
              </a:ext>
            </a:extLst>
          </p:cNvPr>
          <p:cNvSpPr/>
          <p:nvPr/>
        </p:nvSpPr>
        <p:spPr>
          <a:xfrm>
            <a:off x="8683881" y="147656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199;p142">
            <a:extLst>
              <a:ext uri="{FF2B5EF4-FFF2-40B4-BE49-F238E27FC236}">
                <a16:creationId xmlns:a16="http://schemas.microsoft.com/office/drawing/2014/main" id="{C2AA1650-F786-CE32-0EC5-BBC01CEF8612}"/>
              </a:ext>
            </a:extLst>
          </p:cNvPr>
          <p:cNvSpPr txBox="1"/>
          <p:nvPr/>
        </p:nvSpPr>
        <p:spPr>
          <a:xfrm>
            <a:off x="-98451" y="161316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7" name="Google Shape;1200;p142">
            <a:extLst>
              <a:ext uri="{FF2B5EF4-FFF2-40B4-BE49-F238E27FC236}">
                <a16:creationId xmlns:a16="http://schemas.microsoft.com/office/drawing/2014/main" id="{78A44E84-5FC1-2FE0-4000-8545BE434990}"/>
              </a:ext>
            </a:extLst>
          </p:cNvPr>
          <p:cNvGrpSpPr/>
          <p:nvPr/>
        </p:nvGrpSpPr>
        <p:grpSpPr>
          <a:xfrm>
            <a:off x="231425" y="1535349"/>
            <a:ext cx="8445649" cy="19500"/>
            <a:chOff x="231425" y="3897549"/>
            <a:chExt cx="8445649" cy="19500"/>
          </a:xfrm>
        </p:grpSpPr>
        <p:sp>
          <p:nvSpPr>
            <p:cNvPr id="8" name="Google Shape;1201;p142">
              <a:extLst>
                <a:ext uri="{FF2B5EF4-FFF2-40B4-BE49-F238E27FC236}">
                  <a16:creationId xmlns:a16="http://schemas.microsoft.com/office/drawing/2014/main" id="{A314F75D-C081-B6BB-CA41-5C5FCE11354C}"/>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02;p142">
              <a:extLst>
                <a:ext uri="{FF2B5EF4-FFF2-40B4-BE49-F238E27FC236}">
                  <a16:creationId xmlns:a16="http://schemas.microsoft.com/office/drawing/2014/main" id="{3D566AD6-F4F7-8136-C087-DB25FCC4B679}"/>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03;p142">
              <a:extLst>
                <a:ext uri="{FF2B5EF4-FFF2-40B4-BE49-F238E27FC236}">
                  <a16:creationId xmlns:a16="http://schemas.microsoft.com/office/drawing/2014/main" id="{3110EB5E-A368-9D24-5B4C-C186AE662249}"/>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04;p142">
              <a:extLst>
                <a:ext uri="{FF2B5EF4-FFF2-40B4-BE49-F238E27FC236}">
                  <a16:creationId xmlns:a16="http://schemas.microsoft.com/office/drawing/2014/main" id="{6B891BF9-778F-5242-7D7E-B21CB914ECE7}"/>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205;p142">
            <a:extLst>
              <a:ext uri="{FF2B5EF4-FFF2-40B4-BE49-F238E27FC236}">
                <a16:creationId xmlns:a16="http://schemas.microsoft.com/office/drawing/2014/main" id="{4C3509D5-D968-841E-497D-AF1A7955356F}"/>
              </a:ext>
            </a:extLst>
          </p:cNvPr>
          <p:cNvSpPr/>
          <p:nvPr/>
        </p:nvSpPr>
        <p:spPr>
          <a:xfrm>
            <a:off x="3181650" y="3942525"/>
            <a:ext cx="3285600" cy="27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Interviews offered but candidate was not qualified.</a:t>
            </a:r>
            <a:endParaRPr sz="1400" b="0" i="0" u="none" strike="noStrike" cap="none">
              <a:solidFill>
                <a:srgbClr val="FFC000"/>
              </a:solidFill>
              <a:latin typeface="Arial"/>
              <a:ea typeface="Arial"/>
              <a:cs typeface="Arial"/>
              <a:sym typeface="Arial"/>
            </a:endParaRPr>
          </a:p>
        </p:txBody>
      </p:sp>
      <p:sp>
        <p:nvSpPr>
          <p:cNvPr id="13" name="Google Shape;1207;p142">
            <a:extLst>
              <a:ext uri="{FF2B5EF4-FFF2-40B4-BE49-F238E27FC236}">
                <a16:creationId xmlns:a16="http://schemas.microsoft.com/office/drawing/2014/main" id="{EF453721-719C-9B83-D7A4-7C15FAD737BE}"/>
              </a:ext>
            </a:extLst>
          </p:cNvPr>
          <p:cNvSpPr/>
          <p:nvPr/>
        </p:nvSpPr>
        <p:spPr>
          <a:xfrm rot="-5400000">
            <a:off x="2579400" y="680138"/>
            <a:ext cx="137100" cy="50292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08;p142">
            <a:extLst>
              <a:ext uri="{FF2B5EF4-FFF2-40B4-BE49-F238E27FC236}">
                <a16:creationId xmlns:a16="http://schemas.microsoft.com/office/drawing/2014/main" id="{D0DCE326-0928-171C-6A91-4CFA3A18EDE4}"/>
              </a:ext>
            </a:extLst>
          </p:cNvPr>
          <p:cNvSpPr/>
          <p:nvPr/>
        </p:nvSpPr>
        <p:spPr>
          <a:xfrm rot="-5400000">
            <a:off x="6927975" y="1370288"/>
            <a:ext cx="137100" cy="3648900"/>
          </a:xfrm>
          <a:prstGeom prst="rect">
            <a:avLst/>
          </a:prstGeom>
          <a:solidFill>
            <a:srgbClr val="00A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09;p142">
            <a:extLst>
              <a:ext uri="{FF2B5EF4-FFF2-40B4-BE49-F238E27FC236}">
                <a16:creationId xmlns:a16="http://schemas.microsoft.com/office/drawing/2014/main" id="{39641BA6-A70B-11F0-B763-F2F53342B048}"/>
              </a:ext>
            </a:extLst>
          </p:cNvPr>
          <p:cNvSpPr txBox="1"/>
          <p:nvPr/>
        </p:nvSpPr>
        <p:spPr>
          <a:xfrm>
            <a:off x="183250" y="2921463"/>
            <a:ext cx="688200" cy="75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Reality: </a:t>
            </a:r>
            <a:endParaRPr sz="600" b="1">
              <a:solidFill>
                <a:srgbClr val="FF00FF"/>
              </a:solidFill>
              <a:latin typeface="Helvetica Neue"/>
              <a:ea typeface="Helvetica Neue"/>
              <a:cs typeface="Helvetica Neue"/>
              <a:sym typeface="Helvetica Neue"/>
            </a:endParaRPr>
          </a:p>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Not Qualified</a:t>
            </a:r>
            <a:endParaRPr sz="600" b="1">
              <a:solidFill>
                <a:srgbClr val="FF00FF"/>
              </a:solidFill>
              <a:latin typeface="Helvetica Neue"/>
              <a:ea typeface="Helvetica Neue"/>
              <a:cs typeface="Helvetica Neue"/>
              <a:sym typeface="Helvetica Neue"/>
            </a:endParaRPr>
          </a:p>
        </p:txBody>
      </p:sp>
      <p:sp>
        <p:nvSpPr>
          <p:cNvPr id="16" name="Google Shape;1210;p142">
            <a:extLst>
              <a:ext uri="{FF2B5EF4-FFF2-40B4-BE49-F238E27FC236}">
                <a16:creationId xmlns:a16="http://schemas.microsoft.com/office/drawing/2014/main" id="{8876BCDE-42E6-3256-EB8F-E7F7359F2266}"/>
              </a:ext>
            </a:extLst>
          </p:cNvPr>
          <p:cNvSpPr txBox="1"/>
          <p:nvPr/>
        </p:nvSpPr>
        <p:spPr>
          <a:xfrm>
            <a:off x="8196750" y="2921463"/>
            <a:ext cx="603000" cy="75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B4A7D6"/>
                </a:solidFill>
                <a:latin typeface="Helvetica Neue"/>
                <a:ea typeface="Helvetica Neue"/>
                <a:cs typeface="Helvetica Neue"/>
                <a:sym typeface="Helvetica Neue"/>
              </a:rPr>
              <a:t>Reality: Qualified</a:t>
            </a:r>
            <a:endParaRPr sz="600" b="1">
              <a:solidFill>
                <a:srgbClr val="B4A7D6"/>
              </a:solidFill>
              <a:latin typeface="Helvetica Neue"/>
              <a:ea typeface="Helvetica Neue"/>
              <a:cs typeface="Helvetica Neue"/>
              <a:sym typeface="Helvetica Neue"/>
            </a:endParaRPr>
          </a:p>
        </p:txBody>
      </p:sp>
      <p:sp>
        <p:nvSpPr>
          <p:cNvPr id="17" name="Google Shape;1211;p142">
            <a:extLst>
              <a:ext uri="{FF2B5EF4-FFF2-40B4-BE49-F238E27FC236}">
                <a16:creationId xmlns:a16="http://schemas.microsoft.com/office/drawing/2014/main" id="{BEF326F1-E555-038A-EE41-F42B4F869BD7}"/>
              </a:ext>
            </a:extLst>
          </p:cNvPr>
          <p:cNvSpPr txBox="1"/>
          <p:nvPr/>
        </p:nvSpPr>
        <p:spPr>
          <a:xfrm>
            <a:off x="-5325" y="2566475"/>
            <a:ext cx="1263600" cy="170700"/>
          </a:xfrm>
          <a:prstGeom prst="rect">
            <a:avLst/>
          </a:prstGeom>
          <a:solidFill>
            <a:srgbClr val="0A0A0C"/>
          </a:solidFill>
          <a:ln>
            <a:noFill/>
          </a:ln>
        </p:spPr>
        <p:txBody>
          <a:bodyPr spcFirstLastPara="1" wrap="square" lIns="45700" tIns="91425" rIns="45700" bIns="91425" anchor="ctr" anchorCtr="0">
            <a:noAutofit/>
          </a:bodyPr>
          <a:lstStyle/>
          <a:p>
            <a:pPr marL="0" lvl="0" indent="0" algn="ctr" rtl="0">
              <a:spcBef>
                <a:spcPts val="0"/>
              </a:spcBef>
              <a:spcAft>
                <a:spcPts val="0"/>
              </a:spcAft>
              <a:buNone/>
            </a:pPr>
            <a:r>
              <a:rPr lang="en" sz="1300" b="1">
                <a:solidFill>
                  <a:srgbClr val="7F7F7F"/>
                </a:solidFill>
                <a:latin typeface="Roboto"/>
                <a:ea typeface="Roboto"/>
                <a:cs typeface="Roboto"/>
                <a:sym typeface="Roboto"/>
              </a:rPr>
              <a:t>Deterministic</a:t>
            </a:r>
            <a:endParaRPr sz="1300" b="1">
              <a:solidFill>
                <a:srgbClr val="7F7F7F"/>
              </a:solidFill>
              <a:latin typeface="Roboto"/>
              <a:ea typeface="Roboto"/>
              <a:cs typeface="Roboto"/>
              <a:sym typeface="Roboto"/>
            </a:endParaRPr>
          </a:p>
        </p:txBody>
      </p:sp>
      <p:sp>
        <p:nvSpPr>
          <p:cNvPr id="18" name="Google Shape;1212;p142">
            <a:extLst>
              <a:ext uri="{FF2B5EF4-FFF2-40B4-BE49-F238E27FC236}">
                <a16:creationId xmlns:a16="http://schemas.microsoft.com/office/drawing/2014/main" id="{7485A86D-C87B-1790-6CBF-258DAF221178}"/>
              </a:ext>
            </a:extLst>
          </p:cNvPr>
          <p:cNvSpPr txBox="1"/>
          <p:nvPr/>
        </p:nvSpPr>
        <p:spPr>
          <a:xfrm>
            <a:off x="18825" y="1118675"/>
            <a:ext cx="1215300" cy="170700"/>
          </a:xfrm>
          <a:prstGeom prst="rect">
            <a:avLst/>
          </a:prstGeom>
          <a:solidFill>
            <a:srgbClr val="0A0A0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7F7F7F"/>
                </a:solidFill>
                <a:latin typeface="Roboto"/>
                <a:ea typeface="Roboto"/>
                <a:cs typeface="Roboto"/>
                <a:sym typeface="Roboto"/>
              </a:rPr>
              <a:t>Probabilistic</a:t>
            </a:r>
            <a:endParaRPr sz="1300" b="1">
              <a:solidFill>
                <a:srgbClr val="7F7F7F"/>
              </a:solidFill>
              <a:latin typeface="Roboto"/>
              <a:ea typeface="Roboto"/>
              <a:cs typeface="Roboto"/>
              <a:sym typeface="Roboto"/>
            </a:endParaRPr>
          </a:p>
        </p:txBody>
      </p:sp>
      <p:cxnSp>
        <p:nvCxnSpPr>
          <p:cNvPr id="19" name="Google Shape;1213;p142">
            <a:extLst>
              <a:ext uri="{FF2B5EF4-FFF2-40B4-BE49-F238E27FC236}">
                <a16:creationId xmlns:a16="http://schemas.microsoft.com/office/drawing/2014/main" id="{B96CE153-2E8B-9133-9F20-6C9493B11B24}"/>
              </a:ext>
            </a:extLst>
          </p:cNvPr>
          <p:cNvCxnSpPr/>
          <p:nvPr/>
        </p:nvCxnSpPr>
        <p:spPr>
          <a:xfrm>
            <a:off x="4467550" y="1506850"/>
            <a:ext cx="0" cy="1722000"/>
          </a:xfrm>
          <a:prstGeom prst="straightConnector1">
            <a:avLst/>
          </a:prstGeom>
          <a:noFill/>
          <a:ln w="9525" cap="flat" cmpd="sng">
            <a:solidFill>
              <a:srgbClr val="39B54A"/>
            </a:solidFill>
            <a:prstDash val="lgDash"/>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10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61"/>
        <p:cNvGrpSpPr/>
        <p:nvPr/>
      </p:nvGrpSpPr>
      <p:grpSpPr>
        <a:xfrm>
          <a:off x="0" y="0"/>
          <a:ext cx="0" cy="0"/>
          <a:chOff x="0" y="0"/>
          <a:chExt cx="0" cy="0"/>
        </a:xfrm>
      </p:grpSpPr>
      <p:sp>
        <p:nvSpPr>
          <p:cNvPr id="1775" name="Google Shape;1775;p206"/>
          <p:cNvSpPr txBox="1">
            <a:spLocks noGrp="1"/>
          </p:cNvSpPr>
          <p:nvPr>
            <p:ph type="title"/>
          </p:nvPr>
        </p:nvSpPr>
        <p:spPr>
          <a:xfrm>
            <a:off x="88900" y="137150"/>
            <a:ext cx="85824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a:solidFill>
                  <a:schemeClr val="lt1"/>
                </a:solidFill>
              </a:rPr>
              <a:t>Machine Learning Reviews Qualifications as a Range of Possibilities.</a:t>
            </a:r>
            <a:endParaRPr/>
          </a:p>
        </p:txBody>
      </p:sp>
      <p:cxnSp>
        <p:nvCxnSpPr>
          <p:cNvPr id="2" name="Google Shape;1218;p143">
            <a:extLst>
              <a:ext uri="{FF2B5EF4-FFF2-40B4-BE49-F238E27FC236}">
                <a16:creationId xmlns:a16="http://schemas.microsoft.com/office/drawing/2014/main" id="{283F6680-72A7-CB26-B64F-30079FC7D2EB}"/>
              </a:ext>
            </a:extLst>
          </p:cNvPr>
          <p:cNvCxnSpPr/>
          <p:nvPr/>
        </p:nvCxnSpPr>
        <p:spPr>
          <a:xfrm>
            <a:off x="4467550" y="1506850"/>
            <a:ext cx="0" cy="1722000"/>
          </a:xfrm>
          <a:prstGeom prst="straightConnector1">
            <a:avLst/>
          </a:prstGeom>
          <a:noFill/>
          <a:ln w="9525" cap="flat" cmpd="sng">
            <a:solidFill>
              <a:srgbClr val="39B54A"/>
            </a:solidFill>
            <a:prstDash val="lgDash"/>
            <a:round/>
            <a:headEnd type="none" w="med" len="med"/>
            <a:tailEnd type="none" w="med" len="med"/>
          </a:ln>
        </p:spPr>
      </p:cxnSp>
      <p:sp>
        <p:nvSpPr>
          <p:cNvPr id="3" name="Google Shape;1219;p143">
            <a:extLst>
              <a:ext uri="{FF2B5EF4-FFF2-40B4-BE49-F238E27FC236}">
                <a16:creationId xmlns:a16="http://schemas.microsoft.com/office/drawing/2014/main" id="{E76BBEEA-2962-6B52-9D04-6DA887D6F588}"/>
              </a:ext>
            </a:extLst>
          </p:cNvPr>
          <p:cNvSpPr/>
          <p:nvPr/>
        </p:nvSpPr>
        <p:spPr>
          <a:xfrm rot="10800000">
            <a:off x="3648150" y="3148725"/>
            <a:ext cx="828600" cy="717600"/>
          </a:xfrm>
          <a:prstGeom prst="triangle">
            <a:avLst>
              <a:gd name="adj" fmla="val 50162"/>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 name="Google Shape;1220;p143">
            <a:extLst>
              <a:ext uri="{FF2B5EF4-FFF2-40B4-BE49-F238E27FC236}">
                <a16:creationId xmlns:a16="http://schemas.microsoft.com/office/drawing/2014/main" id="{10DC86AA-418B-E351-1593-D31FBC489C04}"/>
              </a:ext>
            </a:extLst>
          </p:cNvPr>
          <p:cNvSpPr txBox="1"/>
          <p:nvPr/>
        </p:nvSpPr>
        <p:spPr>
          <a:xfrm>
            <a:off x="8471325" y="161316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5" name="Google Shape;1221;p143">
            <a:extLst>
              <a:ext uri="{FF2B5EF4-FFF2-40B4-BE49-F238E27FC236}">
                <a16:creationId xmlns:a16="http://schemas.microsoft.com/office/drawing/2014/main" id="{5C631F3B-723B-02F2-6C8C-58F7E07A5CA0}"/>
              </a:ext>
            </a:extLst>
          </p:cNvPr>
          <p:cNvSpPr/>
          <p:nvPr/>
        </p:nvSpPr>
        <p:spPr>
          <a:xfrm>
            <a:off x="88891" y="147656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222;p143">
            <a:extLst>
              <a:ext uri="{FF2B5EF4-FFF2-40B4-BE49-F238E27FC236}">
                <a16:creationId xmlns:a16="http://schemas.microsoft.com/office/drawing/2014/main" id="{C3BD6E3A-3C95-525A-FAB3-F85852EAAEE2}"/>
              </a:ext>
            </a:extLst>
          </p:cNvPr>
          <p:cNvSpPr/>
          <p:nvPr/>
        </p:nvSpPr>
        <p:spPr>
          <a:xfrm>
            <a:off x="8683881" y="147656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1223;p143">
            <a:extLst>
              <a:ext uri="{FF2B5EF4-FFF2-40B4-BE49-F238E27FC236}">
                <a16:creationId xmlns:a16="http://schemas.microsoft.com/office/drawing/2014/main" id="{C953746A-5024-ADA4-16B1-CF0FECFAFD2F}"/>
              </a:ext>
            </a:extLst>
          </p:cNvPr>
          <p:cNvSpPr txBox="1"/>
          <p:nvPr/>
        </p:nvSpPr>
        <p:spPr>
          <a:xfrm>
            <a:off x="-98451" y="161316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8" name="Google Shape;1224;p143">
            <a:extLst>
              <a:ext uri="{FF2B5EF4-FFF2-40B4-BE49-F238E27FC236}">
                <a16:creationId xmlns:a16="http://schemas.microsoft.com/office/drawing/2014/main" id="{E57B9D4C-5EDF-1959-158A-1E1D82D50D00}"/>
              </a:ext>
            </a:extLst>
          </p:cNvPr>
          <p:cNvGrpSpPr/>
          <p:nvPr/>
        </p:nvGrpSpPr>
        <p:grpSpPr>
          <a:xfrm>
            <a:off x="231425" y="1535349"/>
            <a:ext cx="8445649" cy="19500"/>
            <a:chOff x="231425" y="3897549"/>
            <a:chExt cx="8445649" cy="19500"/>
          </a:xfrm>
        </p:grpSpPr>
        <p:sp>
          <p:nvSpPr>
            <p:cNvPr id="9" name="Google Shape;1225;p143">
              <a:extLst>
                <a:ext uri="{FF2B5EF4-FFF2-40B4-BE49-F238E27FC236}">
                  <a16:creationId xmlns:a16="http://schemas.microsoft.com/office/drawing/2014/main" id="{BB82992A-E839-5BE9-36D2-EB44C2EF5C24}"/>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26;p143">
              <a:extLst>
                <a:ext uri="{FF2B5EF4-FFF2-40B4-BE49-F238E27FC236}">
                  <a16:creationId xmlns:a16="http://schemas.microsoft.com/office/drawing/2014/main" id="{2B890606-A4CC-AB16-7B53-CD1D6E8AAE03}"/>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27;p143">
              <a:extLst>
                <a:ext uri="{FF2B5EF4-FFF2-40B4-BE49-F238E27FC236}">
                  <a16:creationId xmlns:a16="http://schemas.microsoft.com/office/drawing/2014/main" id="{3E3D41BC-6A39-007B-068C-4503EF11A274}"/>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28;p143">
              <a:extLst>
                <a:ext uri="{FF2B5EF4-FFF2-40B4-BE49-F238E27FC236}">
                  <a16:creationId xmlns:a16="http://schemas.microsoft.com/office/drawing/2014/main" id="{F4C2B51B-F354-5725-483F-4C6BAE1E5589}"/>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229;p143">
            <a:extLst>
              <a:ext uri="{FF2B5EF4-FFF2-40B4-BE49-F238E27FC236}">
                <a16:creationId xmlns:a16="http://schemas.microsoft.com/office/drawing/2014/main" id="{079B5E3B-7659-04FC-0826-BB3AE36FB044}"/>
              </a:ext>
            </a:extLst>
          </p:cNvPr>
          <p:cNvSpPr/>
          <p:nvPr/>
        </p:nvSpPr>
        <p:spPr>
          <a:xfrm>
            <a:off x="2030701" y="3950774"/>
            <a:ext cx="4063500" cy="27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Missed opportunity to interview qualified candidates.</a:t>
            </a:r>
            <a:endParaRPr sz="1400" b="0" i="0" u="none" strike="noStrike" cap="none">
              <a:solidFill>
                <a:srgbClr val="FFC000"/>
              </a:solidFill>
              <a:latin typeface="Arial"/>
              <a:ea typeface="Arial"/>
              <a:cs typeface="Arial"/>
              <a:sym typeface="Arial"/>
            </a:endParaRPr>
          </a:p>
        </p:txBody>
      </p:sp>
      <p:sp>
        <p:nvSpPr>
          <p:cNvPr id="14" name="Google Shape;1231;p143">
            <a:extLst>
              <a:ext uri="{FF2B5EF4-FFF2-40B4-BE49-F238E27FC236}">
                <a16:creationId xmlns:a16="http://schemas.microsoft.com/office/drawing/2014/main" id="{ED3B9A7F-760E-7606-4F6A-38C8AC6DD6B3}"/>
              </a:ext>
            </a:extLst>
          </p:cNvPr>
          <p:cNvSpPr/>
          <p:nvPr/>
        </p:nvSpPr>
        <p:spPr>
          <a:xfrm rot="-5400000">
            <a:off x="1855500" y="1404050"/>
            <a:ext cx="137100" cy="35814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32;p143">
            <a:extLst>
              <a:ext uri="{FF2B5EF4-FFF2-40B4-BE49-F238E27FC236}">
                <a16:creationId xmlns:a16="http://schemas.microsoft.com/office/drawing/2014/main" id="{402E165A-266A-315B-F948-2EA86B059825}"/>
              </a:ext>
            </a:extLst>
          </p:cNvPr>
          <p:cNvSpPr/>
          <p:nvPr/>
        </p:nvSpPr>
        <p:spPr>
          <a:xfrm rot="-5400000">
            <a:off x="6199350" y="641600"/>
            <a:ext cx="137100" cy="5106300"/>
          </a:xfrm>
          <a:prstGeom prst="rect">
            <a:avLst/>
          </a:prstGeom>
          <a:solidFill>
            <a:srgbClr val="00A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33;p143">
            <a:extLst>
              <a:ext uri="{FF2B5EF4-FFF2-40B4-BE49-F238E27FC236}">
                <a16:creationId xmlns:a16="http://schemas.microsoft.com/office/drawing/2014/main" id="{639C6A2D-FDF8-43F6-13E8-3C17F5EBAEAF}"/>
              </a:ext>
            </a:extLst>
          </p:cNvPr>
          <p:cNvSpPr txBox="1"/>
          <p:nvPr/>
        </p:nvSpPr>
        <p:spPr>
          <a:xfrm>
            <a:off x="183250" y="2921463"/>
            <a:ext cx="688200" cy="75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Reality: </a:t>
            </a:r>
            <a:endParaRPr sz="600" b="1">
              <a:solidFill>
                <a:srgbClr val="FF00FF"/>
              </a:solidFill>
              <a:latin typeface="Helvetica Neue"/>
              <a:ea typeface="Helvetica Neue"/>
              <a:cs typeface="Helvetica Neue"/>
              <a:sym typeface="Helvetica Neue"/>
            </a:endParaRPr>
          </a:p>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Not Qualified</a:t>
            </a:r>
            <a:endParaRPr sz="600" b="1">
              <a:solidFill>
                <a:srgbClr val="FF00FF"/>
              </a:solidFill>
              <a:latin typeface="Helvetica Neue"/>
              <a:ea typeface="Helvetica Neue"/>
              <a:cs typeface="Helvetica Neue"/>
              <a:sym typeface="Helvetica Neue"/>
            </a:endParaRPr>
          </a:p>
        </p:txBody>
      </p:sp>
      <p:sp>
        <p:nvSpPr>
          <p:cNvPr id="17" name="Google Shape;1234;p143">
            <a:extLst>
              <a:ext uri="{FF2B5EF4-FFF2-40B4-BE49-F238E27FC236}">
                <a16:creationId xmlns:a16="http://schemas.microsoft.com/office/drawing/2014/main" id="{28369F06-D523-AD59-23D9-71D2B28D0215}"/>
              </a:ext>
            </a:extLst>
          </p:cNvPr>
          <p:cNvSpPr txBox="1"/>
          <p:nvPr/>
        </p:nvSpPr>
        <p:spPr>
          <a:xfrm>
            <a:off x="8196750" y="2921463"/>
            <a:ext cx="603000" cy="75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B4A7D6"/>
                </a:solidFill>
                <a:latin typeface="Helvetica Neue"/>
                <a:ea typeface="Helvetica Neue"/>
                <a:cs typeface="Helvetica Neue"/>
                <a:sym typeface="Helvetica Neue"/>
              </a:rPr>
              <a:t>Reality: Qualified</a:t>
            </a:r>
            <a:endParaRPr sz="600" b="1">
              <a:solidFill>
                <a:srgbClr val="B4A7D6"/>
              </a:solidFill>
              <a:latin typeface="Helvetica Neue"/>
              <a:ea typeface="Helvetica Neue"/>
              <a:cs typeface="Helvetica Neue"/>
              <a:sym typeface="Helvetica Neue"/>
            </a:endParaRPr>
          </a:p>
        </p:txBody>
      </p:sp>
      <p:sp>
        <p:nvSpPr>
          <p:cNvPr id="18" name="Google Shape;1235;p143">
            <a:extLst>
              <a:ext uri="{FF2B5EF4-FFF2-40B4-BE49-F238E27FC236}">
                <a16:creationId xmlns:a16="http://schemas.microsoft.com/office/drawing/2014/main" id="{62B5CAF7-5171-33D0-9BA9-539B092A862E}"/>
              </a:ext>
            </a:extLst>
          </p:cNvPr>
          <p:cNvSpPr txBox="1"/>
          <p:nvPr/>
        </p:nvSpPr>
        <p:spPr>
          <a:xfrm>
            <a:off x="-5325" y="2566475"/>
            <a:ext cx="1263600" cy="170700"/>
          </a:xfrm>
          <a:prstGeom prst="rect">
            <a:avLst/>
          </a:prstGeom>
          <a:solidFill>
            <a:srgbClr val="0A0A0C"/>
          </a:solidFill>
          <a:ln>
            <a:noFill/>
          </a:ln>
        </p:spPr>
        <p:txBody>
          <a:bodyPr spcFirstLastPara="1" wrap="square" lIns="45700" tIns="91425" rIns="45700" bIns="91425" anchor="ctr" anchorCtr="0">
            <a:noAutofit/>
          </a:bodyPr>
          <a:lstStyle/>
          <a:p>
            <a:pPr marL="0" lvl="0" indent="0" algn="ctr" rtl="0">
              <a:spcBef>
                <a:spcPts val="0"/>
              </a:spcBef>
              <a:spcAft>
                <a:spcPts val="0"/>
              </a:spcAft>
              <a:buNone/>
            </a:pPr>
            <a:r>
              <a:rPr lang="en" sz="1300" b="1">
                <a:solidFill>
                  <a:srgbClr val="7F7F7F"/>
                </a:solidFill>
                <a:latin typeface="Roboto"/>
                <a:ea typeface="Roboto"/>
                <a:cs typeface="Roboto"/>
                <a:sym typeface="Roboto"/>
              </a:rPr>
              <a:t>Deterministic</a:t>
            </a:r>
            <a:endParaRPr sz="1300" b="1">
              <a:solidFill>
                <a:srgbClr val="7F7F7F"/>
              </a:solidFill>
              <a:latin typeface="Roboto"/>
              <a:ea typeface="Roboto"/>
              <a:cs typeface="Roboto"/>
              <a:sym typeface="Roboto"/>
            </a:endParaRPr>
          </a:p>
        </p:txBody>
      </p:sp>
      <p:sp>
        <p:nvSpPr>
          <p:cNvPr id="19" name="Google Shape;1236;p143">
            <a:extLst>
              <a:ext uri="{FF2B5EF4-FFF2-40B4-BE49-F238E27FC236}">
                <a16:creationId xmlns:a16="http://schemas.microsoft.com/office/drawing/2014/main" id="{7F902779-BD7B-53C0-F62F-1613F235776D}"/>
              </a:ext>
            </a:extLst>
          </p:cNvPr>
          <p:cNvSpPr txBox="1"/>
          <p:nvPr/>
        </p:nvSpPr>
        <p:spPr>
          <a:xfrm>
            <a:off x="18825" y="1118675"/>
            <a:ext cx="1215300" cy="170700"/>
          </a:xfrm>
          <a:prstGeom prst="rect">
            <a:avLst/>
          </a:prstGeom>
          <a:solidFill>
            <a:srgbClr val="0A0A0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7F7F7F"/>
                </a:solidFill>
                <a:latin typeface="Roboto"/>
                <a:ea typeface="Roboto"/>
                <a:cs typeface="Roboto"/>
                <a:sym typeface="Roboto"/>
              </a:rPr>
              <a:t>Probabilistic</a:t>
            </a:r>
            <a:endParaRPr sz="1300" b="1">
              <a:solidFill>
                <a:srgbClr val="7F7F7F"/>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0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sp>
        <p:nvSpPr>
          <p:cNvPr id="1784" name="Google Shape;1784;p207"/>
          <p:cNvSpPr txBox="1">
            <a:spLocks noGrp="1"/>
          </p:cNvSpPr>
          <p:nvPr>
            <p:ph type="title"/>
          </p:nvPr>
        </p:nvSpPr>
        <p:spPr>
          <a:xfrm>
            <a:off x="225824" y="137160"/>
            <a:ext cx="8759147"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dirty="0"/>
              <a:t>Similar individuals near the cutoff get different outcomes.</a:t>
            </a:r>
            <a:endParaRPr dirty="0"/>
          </a:p>
        </p:txBody>
      </p:sp>
      <p:sp>
        <p:nvSpPr>
          <p:cNvPr id="2" name="Google Shape;1242;p144">
            <a:extLst>
              <a:ext uri="{FF2B5EF4-FFF2-40B4-BE49-F238E27FC236}">
                <a16:creationId xmlns:a16="http://schemas.microsoft.com/office/drawing/2014/main" id="{68F247B7-8C35-34F1-F5DE-453625D4BF62}"/>
              </a:ext>
            </a:extLst>
          </p:cNvPr>
          <p:cNvSpPr txBox="1"/>
          <p:nvPr/>
        </p:nvSpPr>
        <p:spPr>
          <a:xfrm>
            <a:off x="2228525" y="2453825"/>
            <a:ext cx="1907700" cy="224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solidFill>
                  <a:srgbClr val="FF00FF"/>
                </a:solidFill>
                <a:latin typeface="Helvetica Neue"/>
                <a:ea typeface="Helvetica Neue"/>
                <a:cs typeface="Helvetica Neue"/>
                <a:sym typeface="Helvetica Neue"/>
              </a:rPr>
              <a:t>Expected not to be qualified</a:t>
            </a:r>
            <a:endParaRPr sz="1000" b="1">
              <a:solidFill>
                <a:srgbClr val="FF00FF"/>
              </a:solidFill>
              <a:latin typeface="Helvetica Neue"/>
              <a:ea typeface="Helvetica Neue"/>
              <a:cs typeface="Helvetica Neue"/>
              <a:sym typeface="Helvetica Neue"/>
            </a:endParaRPr>
          </a:p>
          <a:p>
            <a:pPr marL="0" lvl="0" indent="0" algn="ctr" rtl="0">
              <a:spcBef>
                <a:spcPts val="0"/>
              </a:spcBef>
              <a:spcAft>
                <a:spcPts val="0"/>
              </a:spcAft>
              <a:buNone/>
            </a:pPr>
            <a:r>
              <a:rPr lang="en" sz="1000" b="1">
                <a:solidFill>
                  <a:srgbClr val="FF00FF"/>
                </a:solidFill>
                <a:latin typeface="Helvetica Neue"/>
                <a:ea typeface="Helvetica Neue"/>
                <a:cs typeface="Helvetica Neue"/>
                <a:sym typeface="Helvetica Neue"/>
              </a:rPr>
              <a:t>Bachelor’s, Analyst, 24M </a:t>
            </a:r>
            <a:endParaRPr sz="1000" b="1">
              <a:solidFill>
                <a:srgbClr val="FF00FF"/>
              </a:solidFill>
              <a:latin typeface="Helvetica Neue"/>
              <a:ea typeface="Helvetica Neue"/>
              <a:cs typeface="Helvetica Neue"/>
              <a:sym typeface="Helvetica Neue"/>
            </a:endParaRPr>
          </a:p>
        </p:txBody>
      </p:sp>
      <p:sp>
        <p:nvSpPr>
          <p:cNvPr id="3" name="Google Shape;1243;p144">
            <a:extLst>
              <a:ext uri="{FF2B5EF4-FFF2-40B4-BE49-F238E27FC236}">
                <a16:creationId xmlns:a16="http://schemas.microsoft.com/office/drawing/2014/main" id="{48F5FCB2-077B-E0B9-F7E8-37D791043E89}"/>
              </a:ext>
            </a:extLst>
          </p:cNvPr>
          <p:cNvSpPr txBox="1"/>
          <p:nvPr/>
        </p:nvSpPr>
        <p:spPr>
          <a:xfrm>
            <a:off x="5007800" y="2477825"/>
            <a:ext cx="1676400" cy="176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solidFill>
                  <a:srgbClr val="B4A7D6"/>
                </a:solidFill>
                <a:latin typeface="Helvetica Neue"/>
                <a:ea typeface="Helvetica Neue"/>
                <a:cs typeface="Helvetica Neue"/>
                <a:sym typeface="Helvetica Neue"/>
              </a:rPr>
              <a:t>Expected to Be Qualified</a:t>
            </a:r>
            <a:endParaRPr sz="1000" b="1">
              <a:solidFill>
                <a:srgbClr val="B4A7D6"/>
              </a:solidFill>
              <a:latin typeface="Helvetica Neue"/>
              <a:ea typeface="Helvetica Neue"/>
              <a:cs typeface="Helvetica Neue"/>
              <a:sym typeface="Helvetica Neue"/>
            </a:endParaRPr>
          </a:p>
          <a:p>
            <a:pPr marL="0" lvl="0" indent="0" algn="ctr" rtl="0">
              <a:spcBef>
                <a:spcPts val="0"/>
              </a:spcBef>
              <a:spcAft>
                <a:spcPts val="0"/>
              </a:spcAft>
              <a:buNone/>
            </a:pPr>
            <a:r>
              <a:rPr lang="en" sz="1000" b="1">
                <a:solidFill>
                  <a:srgbClr val="B4A7D6"/>
                </a:solidFill>
                <a:latin typeface="Helvetica Neue"/>
                <a:ea typeface="Helvetica Neue"/>
                <a:cs typeface="Helvetica Neue"/>
                <a:sym typeface="Helvetica Neue"/>
              </a:rPr>
              <a:t>Bachelor’s, Sr. Analyst, 20M</a:t>
            </a:r>
            <a:endParaRPr sz="1000" b="1">
              <a:solidFill>
                <a:srgbClr val="B4A7D6"/>
              </a:solidFill>
              <a:latin typeface="Helvetica Neue"/>
              <a:ea typeface="Helvetica Neue"/>
              <a:cs typeface="Helvetica Neue"/>
              <a:sym typeface="Helvetica Neue"/>
            </a:endParaRPr>
          </a:p>
        </p:txBody>
      </p:sp>
      <p:cxnSp>
        <p:nvCxnSpPr>
          <p:cNvPr id="4" name="Google Shape;1244;p144">
            <a:extLst>
              <a:ext uri="{FF2B5EF4-FFF2-40B4-BE49-F238E27FC236}">
                <a16:creationId xmlns:a16="http://schemas.microsoft.com/office/drawing/2014/main" id="{424FB969-D10C-A1E7-EBD6-E9B7418AECF7}"/>
              </a:ext>
            </a:extLst>
          </p:cNvPr>
          <p:cNvCxnSpPr/>
          <p:nvPr/>
        </p:nvCxnSpPr>
        <p:spPr>
          <a:xfrm>
            <a:off x="4571988" y="2287636"/>
            <a:ext cx="0" cy="556500"/>
          </a:xfrm>
          <a:prstGeom prst="straightConnector1">
            <a:avLst/>
          </a:prstGeom>
          <a:noFill/>
          <a:ln w="9525" cap="flat" cmpd="sng">
            <a:solidFill>
              <a:srgbClr val="39B54A"/>
            </a:solidFill>
            <a:prstDash val="lgDash"/>
            <a:round/>
            <a:headEnd type="none" w="med" len="med"/>
            <a:tailEnd type="none" w="med" len="med"/>
          </a:ln>
        </p:spPr>
      </p:cxnSp>
      <p:cxnSp>
        <p:nvCxnSpPr>
          <p:cNvPr id="5" name="Google Shape;1245;p144">
            <a:extLst>
              <a:ext uri="{FF2B5EF4-FFF2-40B4-BE49-F238E27FC236}">
                <a16:creationId xmlns:a16="http://schemas.microsoft.com/office/drawing/2014/main" id="{CB7FCE4A-3421-07E1-A1DD-C9FE93F82701}"/>
              </a:ext>
            </a:extLst>
          </p:cNvPr>
          <p:cNvCxnSpPr/>
          <p:nvPr/>
        </p:nvCxnSpPr>
        <p:spPr>
          <a:xfrm rot="10800000">
            <a:off x="4193413" y="2565875"/>
            <a:ext cx="757200" cy="0"/>
          </a:xfrm>
          <a:prstGeom prst="straightConnector1">
            <a:avLst/>
          </a:prstGeom>
          <a:noFill/>
          <a:ln w="9525" cap="flat" cmpd="sng">
            <a:solidFill>
              <a:srgbClr val="39B54A"/>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2"/>
        <p:cNvGrpSpPr/>
        <p:nvPr/>
      </p:nvGrpSpPr>
      <p:grpSpPr>
        <a:xfrm>
          <a:off x="0" y="0"/>
          <a:ext cx="0" cy="0"/>
          <a:chOff x="0" y="0"/>
          <a:chExt cx="0" cy="0"/>
        </a:xfrm>
      </p:grpSpPr>
      <p:sp>
        <p:nvSpPr>
          <p:cNvPr id="1793" name="Google Shape;1793;p208"/>
          <p:cNvSpPr txBox="1">
            <a:spLocks noGrp="1"/>
          </p:cNvSpPr>
          <p:nvPr>
            <p:ph type="title"/>
          </p:nvPr>
        </p:nvSpPr>
        <p:spPr>
          <a:xfrm>
            <a:off x="0" y="137150"/>
            <a:ext cx="90333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a:t>The model has been running in the background, let’s review outcomes.</a:t>
            </a:r>
            <a:endParaRPr sz="2100"/>
          </a:p>
        </p:txBody>
      </p:sp>
      <p:cxnSp>
        <p:nvCxnSpPr>
          <p:cNvPr id="2" name="Google Shape;1251;p145">
            <a:extLst>
              <a:ext uri="{FF2B5EF4-FFF2-40B4-BE49-F238E27FC236}">
                <a16:creationId xmlns:a16="http://schemas.microsoft.com/office/drawing/2014/main" id="{ED5A564F-A35D-4D72-1C46-20D99ACAF0B5}"/>
              </a:ext>
            </a:extLst>
          </p:cNvPr>
          <p:cNvCxnSpPr/>
          <p:nvPr/>
        </p:nvCxnSpPr>
        <p:spPr>
          <a:xfrm>
            <a:off x="4467551" y="1993311"/>
            <a:ext cx="0" cy="556500"/>
          </a:xfrm>
          <a:prstGeom prst="straightConnector1">
            <a:avLst/>
          </a:prstGeom>
          <a:noFill/>
          <a:ln w="9525" cap="flat" cmpd="sng">
            <a:solidFill>
              <a:srgbClr val="39B54A"/>
            </a:solidFill>
            <a:prstDash val="lgDash"/>
            <a:round/>
            <a:headEnd type="none" w="med" len="med"/>
            <a:tailEnd type="none" w="med" len="med"/>
          </a:ln>
        </p:spPr>
      </p:cxnSp>
      <p:sp>
        <p:nvSpPr>
          <p:cNvPr id="3" name="Google Shape;1252;p145">
            <a:extLst>
              <a:ext uri="{FF2B5EF4-FFF2-40B4-BE49-F238E27FC236}">
                <a16:creationId xmlns:a16="http://schemas.microsoft.com/office/drawing/2014/main" id="{6D6DD38A-038B-47D2-1B87-86BEBE856270}"/>
              </a:ext>
            </a:extLst>
          </p:cNvPr>
          <p:cNvSpPr txBox="1"/>
          <p:nvPr/>
        </p:nvSpPr>
        <p:spPr>
          <a:xfrm>
            <a:off x="8471337" y="23396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4" name="Google Shape;1253;p145">
            <a:extLst>
              <a:ext uri="{FF2B5EF4-FFF2-40B4-BE49-F238E27FC236}">
                <a16:creationId xmlns:a16="http://schemas.microsoft.com/office/drawing/2014/main" id="{8DF9AA6C-854F-F06A-05E2-E478577EACAC}"/>
              </a:ext>
            </a:extLst>
          </p:cNvPr>
          <p:cNvSpPr/>
          <p:nvPr/>
        </p:nvSpPr>
        <p:spPr>
          <a:xfrm>
            <a:off x="88903" y="22030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1254;p145">
            <a:extLst>
              <a:ext uri="{FF2B5EF4-FFF2-40B4-BE49-F238E27FC236}">
                <a16:creationId xmlns:a16="http://schemas.microsoft.com/office/drawing/2014/main" id="{978314FA-FC11-D181-C437-84137EC447CF}"/>
              </a:ext>
            </a:extLst>
          </p:cNvPr>
          <p:cNvSpPr/>
          <p:nvPr/>
        </p:nvSpPr>
        <p:spPr>
          <a:xfrm>
            <a:off x="8683894" y="22030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255;p145">
            <a:extLst>
              <a:ext uri="{FF2B5EF4-FFF2-40B4-BE49-F238E27FC236}">
                <a16:creationId xmlns:a16="http://schemas.microsoft.com/office/drawing/2014/main" id="{434AA19E-7757-C534-6426-2319039E6940}"/>
              </a:ext>
            </a:extLst>
          </p:cNvPr>
          <p:cNvSpPr txBox="1"/>
          <p:nvPr/>
        </p:nvSpPr>
        <p:spPr>
          <a:xfrm>
            <a:off x="-98438" y="233961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7" name="Google Shape;1256;p145">
            <a:extLst>
              <a:ext uri="{FF2B5EF4-FFF2-40B4-BE49-F238E27FC236}">
                <a16:creationId xmlns:a16="http://schemas.microsoft.com/office/drawing/2014/main" id="{802CFFA2-A52B-C911-C2E5-5422301135DF}"/>
              </a:ext>
            </a:extLst>
          </p:cNvPr>
          <p:cNvGrpSpPr/>
          <p:nvPr/>
        </p:nvGrpSpPr>
        <p:grpSpPr>
          <a:xfrm>
            <a:off x="231438" y="2261799"/>
            <a:ext cx="8445649" cy="19500"/>
            <a:chOff x="231425" y="3897549"/>
            <a:chExt cx="8445649" cy="19500"/>
          </a:xfrm>
        </p:grpSpPr>
        <p:sp>
          <p:nvSpPr>
            <p:cNvPr id="8" name="Google Shape;1257;p145">
              <a:extLst>
                <a:ext uri="{FF2B5EF4-FFF2-40B4-BE49-F238E27FC236}">
                  <a16:creationId xmlns:a16="http://schemas.microsoft.com/office/drawing/2014/main" id="{68055E3D-5749-E57A-295A-9C53D7BCD409}"/>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58;p145">
              <a:extLst>
                <a:ext uri="{FF2B5EF4-FFF2-40B4-BE49-F238E27FC236}">
                  <a16:creationId xmlns:a16="http://schemas.microsoft.com/office/drawing/2014/main" id="{785C730A-B3CD-DC92-2097-CB78632C1129}"/>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59;p145">
              <a:extLst>
                <a:ext uri="{FF2B5EF4-FFF2-40B4-BE49-F238E27FC236}">
                  <a16:creationId xmlns:a16="http://schemas.microsoft.com/office/drawing/2014/main" id="{BF219BCF-97E0-6CAA-8693-0C39F6091D97}"/>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60;p145">
              <a:extLst>
                <a:ext uri="{FF2B5EF4-FFF2-40B4-BE49-F238E27FC236}">
                  <a16:creationId xmlns:a16="http://schemas.microsoft.com/office/drawing/2014/main" id="{F9465148-1C9D-AED3-EA43-C38BDEC5C76E}"/>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261;p145">
            <a:extLst>
              <a:ext uri="{FF2B5EF4-FFF2-40B4-BE49-F238E27FC236}">
                <a16:creationId xmlns:a16="http://schemas.microsoft.com/office/drawing/2014/main" id="{20C35E1A-99FF-D5D5-FB15-8DA8F01A85C4}"/>
              </a:ext>
            </a:extLst>
          </p:cNvPr>
          <p:cNvSpPr/>
          <p:nvPr/>
        </p:nvSpPr>
        <p:spPr>
          <a:xfrm>
            <a:off x="777541" y="2203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262;p145">
            <a:extLst>
              <a:ext uri="{FF2B5EF4-FFF2-40B4-BE49-F238E27FC236}">
                <a16:creationId xmlns:a16="http://schemas.microsoft.com/office/drawing/2014/main" id="{20FF91DF-1D4B-7E97-51CF-ED9758A0E927}"/>
              </a:ext>
            </a:extLst>
          </p:cNvPr>
          <p:cNvSpPr/>
          <p:nvPr/>
        </p:nvSpPr>
        <p:spPr>
          <a:xfrm>
            <a:off x="1336666" y="2203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263;p145">
            <a:extLst>
              <a:ext uri="{FF2B5EF4-FFF2-40B4-BE49-F238E27FC236}">
                <a16:creationId xmlns:a16="http://schemas.microsoft.com/office/drawing/2014/main" id="{270B4740-2E45-E2E4-1BA5-0D82B98593BD}"/>
              </a:ext>
            </a:extLst>
          </p:cNvPr>
          <p:cNvSpPr/>
          <p:nvPr/>
        </p:nvSpPr>
        <p:spPr>
          <a:xfrm>
            <a:off x="3051166" y="220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264;p145">
            <a:extLst>
              <a:ext uri="{FF2B5EF4-FFF2-40B4-BE49-F238E27FC236}">
                <a16:creationId xmlns:a16="http://schemas.microsoft.com/office/drawing/2014/main" id="{270D67D1-029B-A32A-B1F9-6129D3E0AB58}"/>
              </a:ext>
            </a:extLst>
          </p:cNvPr>
          <p:cNvSpPr/>
          <p:nvPr/>
        </p:nvSpPr>
        <p:spPr>
          <a:xfrm>
            <a:off x="2622541" y="220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265;p145">
            <a:extLst>
              <a:ext uri="{FF2B5EF4-FFF2-40B4-BE49-F238E27FC236}">
                <a16:creationId xmlns:a16="http://schemas.microsoft.com/office/drawing/2014/main" id="{444E466E-6371-9D76-1863-BE075251076A}"/>
              </a:ext>
            </a:extLst>
          </p:cNvPr>
          <p:cNvSpPr/>
          <p:nvPr/>
        </p:nvSpPr>
        <p:spPr>
          <a:xfrm>
            <a:off x="2193916" y="220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266;p145">
            <a:extLst>
              <a:ext uri="{FF2B5EF4-FFF2-40B4-BE49-F238E27FC236}">
                <a16:creationId xmlns:a16="http://schemas.microsoft.com/office/drawing/2014/main" id="{F74627A8-C70B-E6DA-58F1-00C73FAA19E6}"/>
              </a:ext>
            </a:extLst>
          </p:cNvPr>
          <p:cNvSpPr/>
          <p:nvPr/>
        </p:nvSpPr>
        <p:spPr>
          <a:xfrm>
            <a:off x="433216" y="220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267;p145">
            <a:extLst>
              <a:ext uri="{FF2B5EF4-FFF2-40B4-BE49-F238E27FC236}">
                <a16:creationId xmlns:a16="http://schemas.microsoft.com/office/drawing/2014/main" id="{EB6E8389-1CFF-E1A7-6C7D-EA27A60CCA7A}"/>
              </a:ext>
            </a:extLst>
          </p:cNvPr>
          <p:cNvSpPr/>
          <p:nvPr/>
        </p:nvSpPr>
        <p:spPr>
          <a:xfrm>
            <a:off x="4528841" y="2203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268;p145">
            <a:extLst>
              <a:ext uri="{FF2B5EF4-FFF2-40B4-BE49-F238E27FC236}">
                <a16:creationId xmlns:a16="http://schemas.microsoft.com/office/drawing/2014/main" id="{4F7C0E56-AB80-EE7C-1DEA-314F5C94EB12}"/>
              </a:ext>
            </a:extLst>
          </p:cNvPr>
          <p:cNvSpPr/>
          <p:nvPr/>
        </p:nvSpPr>
        <p:spPr>
          <a:xfrm>
            <a:off x="8166091" y="220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1269;p145">
            <a:extLst>
              <a:ext uri="{FF2B5EF4-FFF2-40B4-BE49-F238E27FC236}">
                <a16:creationId xmlns:a16="http://schemas.microsoft.com/office/drawing/2014/main" id="{B147D20B-C443-1154-2896-804378362E28}"/>
              </a:ext>
            </a:extLst>
          </p:cNvPr>
          <p:cNvSpPr/>
          <p:nvPr/>
        </p:nvSpPr>
        <p:spPr>
          <a:xfrm>
            <a:off x="7527916" y="220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1270;p145">
            <a:extLst>
              <a:ext uri="{FF2B5EF4-FFF2-40B4-BE49-F238E27FC236}">
                <a16:creationId xmlns:a16="http://schemas.microsoft.com/office/drawing/2014/main" id="{BCB6B78B-F3A2-02BB-E080-541F8EA634FA}"/>
              </a:ext>
            </a:extLst>
          </p:cNvPr>
          <p:cNvSpPr/>
          <p:nvPr/>
        </p:nvSpPr>
        <p:spPr>
          <a:xfrm>
            <a:off x="6435153" y="220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1271;p145">
            <a:extLst>
              <a:ext uri="{FF2B5EF4-FFF2-40B4-BE49-F238E27FC236}">
                <a16:creationId xmlns:a16="http://schemas.microsoft.com/office/drawing/2014/main" id="{0B79C5D0-37DC-4AE6-984F-BC286103F0F4}"/>
              </a:ext>
            </a:extLst>
          </p:cNvPr>
          <p:cNvSpPr/>
          <p:nvPr/>
        </p:nvSpPr>
        <p:spPr>
          <a:xfrm>
            <a:off x="5546928" y="220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1272;p145">
            <a:extLst>
              <a:ext uri="{FF2B5EF4-FFF2-40B4-BE49-F238E27FC236}">
                <a16:creationId xmlns:a16="http://schemas.microsoft.com/office/drawing/2014/main" id="{DB9B481D-EEAB-65AA-DB94-CB497F4C0445}"/>
              </a:ext>
            </a:extLst>
          </p:cNvPr>
          <p:cNvSpPr/>
          <p:nvPr/>
        </p:nvSpPr>
        <p:spPr>
          <a:xfrm>
            <a:off x="4299053" y="2203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1273;p145">
            <a:extLst>
              <a:ext uri="{FF2B5EF4-FFF2-40B4-BE49-F238E27FC236}">
                <a16:creationId xmlns:a16="http://schemas.microsoft.com/office/drawing/2014/main" id="{2D174651-8919-23CC-91F8-BA245DB1BDE7}"/>
              </a:ext>
            </a:extLst>
          </p:cNvPr>
          <p:cNvSpPr/>
          <p:nvPr/>
        </p:nvSpPr>
        <p:spPr>
          <a:xfrm>
            <a:off x="225816" y="12175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25" name="Google Shape;1274;p145">
            <a:extLst>
              <a:ext uri="{FF2B5EF4-FFF2-40B4-BE49-F238E27FC236}">
                <a16:creationId xmlns:a16="http://schemas.microsoft.com/office/drawing/2014/main" id="{365AD05D-B6CB-879B-53B7-67871FC38BFF}"/>
              </a:ext>
            </a:extLst>
          </p:cNvPr>
          <p:cNvSpPr/>
          <p:nvPr/>
        </p:nvSpPr>
        <p:spPr>
          <a:xfrm>
            <a:off x="225816" y="993636"/>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26" name="Google Shape;1275;p145">
            <a:extLst>
              <a:ext uri="{FF2B5EF4-FFF2-40B4-BE49-F238E27FC236}">
                <a16:creationId xmlns:a16="http://schemas.microsoft.com/office/drawing/2014/main" id="{A810E3AC-FB2D-561E-EFF4-77828166BBF5}"/>
              </a:ext>
            </a:extLst>
          </p:cNvPr>
          <p:cNvSpPr txBox="1"/>
          <p:nvPr/>
        </p:nvSpPr>
        <p:spPr>
          <a:xfrm>
            <a:off x="362925" y="1102600"/>
            <a:ext cx="14316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Qualified</a:t>
            </a:r>
            <a:endParaRPr sz="1000" b="0" i="1" u="none" strike="noStrike" cap="none">
              <a:solidFill>
                <a:srgbClr val="7F7F7F"/>
              </a:solidFill>
              <a:latin typeface="Roboto"/>
              <a:ea typeface="Roboto"/>
              <a:cs typeface="Roboto"/>
              <a:sym typeface="Roboto"/>
            </a:endParaRPr>
          </a:p>
        </p:txBody>
      </p:sp>
      <p:sp>
        <p:nvSpPr>
          <p:cNvPr id="27" name="Google Shape;1276;p145">
            <a:extLst>
              <a:ext uri="{FF2B5EF4-FFF2-40B4-BE49-F238E27FC236}">
                <a16:creationId xmlns:a16="http://schemas.microsoft.com/office/drawing/2014/main" id="{6DE93258-04E5-E6A5-6DE0-C01733F41873}"/>
              </a:ext>
            </a:extLst>
          </p:cNvPr>
          <p:cNvSpPr txBox="1"/>
          <p:nvPr/>
        </p:nvSpPr>
        <p:spPr>
          <a:xfrm>
            <a:off x="362925" y="878725"/>
            <a:ext cx="18309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not Qualified</a:t>
            </a:r>
            <a:endParaRPr sz="1000" b="0" i="1" u="none" strike="noStrike" cap="none">
              <a:solidFill>
                <a:srgbClr val="7F7F7F"/>
              </a:solidFill>
              <a:latin typeface="Roboto"/>
              <a:ea typeface="Roboto"/>
              <a:cs typeface="Roboto"/>
              <a:sym typeface="Roboto"/>
            </a:endParaRPr>
          </a:p>
        </p:txBody>
      </p:sp>
      <p:sp>
        <p:nvSpPr>
          <p:cNvPr id="28" name="Google Shape;1277;p145">
            <a:extLst>
              <a:ext uri="{FF2B5EF4-FFF2-40B4-BE49-F238E27FC236}">
                <a16:creationId xmlns:a16="http://schemas.microsoft.com/office/drawing/2014/main" id="{7E3AD7D5-39D7-0309-7D71-7396B9C8B55A}"/>
              </a:ext>
            </a:extLst>
          </p:cNvPr>
          <p:cNvSpPr/>
          <p:nvPr/>
        </p:nvSpPr>
        <p:spPr>
          <a:xfrm>
            <a:off x="25" y="44519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100">
                <a:solidFill>
                  <a:schemeClr val="lt1"/>
                </a:solidFill>
                <a:latin typeface="Titillium Web"/>
                <a:ea typeface="Titillium Web"/>
                <a:cs typeface="Titillium Web"/>
                <a:sym typeface="Titillium Web"/>
              </a:rPr>
              <a:t>The model correctly identified 2 candidates as qualified &amp; 6 as unqualified.  8 (2+6) / 12 = 66% accuracy…better than random!</a:t>
            </a:r>
            <a:endParaRPr sz="1100">
              <a:solidFill>
                <a:srgbClr val="FFFFFF"/>
              </a:solidFill>
              <a:latin typeface="Titillium Web"/>
              <a:ea typeface="Titillium Web"/>
              <a:cs typeface="Titillium Web"/>
              <a:sym typeface="Titillium Web"/>
            </a:endParaRPr>
          </a:p>
        </p:txBody>
      </p:sp>
      <p:sp>
        <p:nvSpPr>
          <p:cNvPr id="29" name="Google Shape;1278;p145">
            <a:extLst>
              <a:ext uri="{FF2B5EF4-FFF2-40B4-BE49-F238E27FC236}">
                <a16:creationId xmlns:a16="http://schemas.microsoft.com/office/drawing/2014/main" id="{30A440AC-AFE9-36D0-6DC4-695B1A2B2FC1}"/>
              </a:ext>
            </a:extLst>
          </p:cNvPr>
          <p:cNvSpPr txBox="1"/>
          <p:nvPr/>
        </p:nvSpPr>
        <p:spPr>
          <a:xfrm>
            <a:off x="8079450" y="1925913"/>
            <a:ext cx="6030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B4A7D6"/>
                </a:solidFill>
                <a:latin typeface="Helvetica Neue"/>
                <a:ea typeface="Helvetica Neue"/>
                <a:cs typeface="Helvetica Neue"/>
                <a:sym typeface="Helvetica Neue"/>
              </a:rPr>
              <a:t>Definitely Qualified</a:t>
            </a:r>
            <a:endParaRPr sz="600" b="1">
              <a:solidFill>
                <a:srgbClr val="B4A7D6"/>
              </a:solidFill>
              <a:latin typeface="Helvetica Neue"/>
              <a:ea typeface="Helvetica Neue"/>
              <a:cs typeface="Helvetica Neue"/>
              <a:sym typeface="Helvetica Neue"/>
            </a:endParaRPr>
          </a:p>
        </p:txBody>
      </p:sp>
      <p:sp>
        <p:nvSpPr>
          <p:cNvPr id="30" name="Google Shape;1279;p145">
            <a:extLst>
              <a:ext uri="{FF2B5EF4-FFF2-40B4-BE49-F238E27FC236}">
                <a16:creationId xmlns:a16="http://schemas.microsoft.com/office/drawing/2014/main" id="{AD20EAD7-27FC-DB4F-7E7C-9B439035EAE9}"/>
              </a:ext>
            </a:extLst>
          </p:cNvPr>
          <p:cNvSpPr txBox="1"/>
          <p:nvPr/>
        </p:nvSpPr>
        <p:spPr>
          <a:xfrm>
            <a:off x="183250" y="1925913"/>
            <a:ext cx="6882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Definitely Not Qualified</a:t>
            </a:r>
            <a:endParaRPr sz="600" b="1">
              <a:solidFill>
                <a:srgbClr val="FF00FF"/>
              </a:solidFill>
              <a:latin typeface="Helvetica Neue"/>
              <a:ea typeface="Helvetica Neue"/>
              <a:cs typeface="Helvetica Neue"/>
              <a:sym typeface="Helvetica Neue"/>
            </a:endParaRPr>
          </a:p>
        </p:txBody>
      </p:sp>
      <p:pic>
        <p:nvPicPr>
          <p:cNvPr id="31" name="Google Shape;1280;p145">
            <a:extLst>
              <a:ext uri="{FF2B5EF4-FFF2-40B4-BE49-F238E27FC236}">
                <a16:creationId xmlns:a16="http://schemas.microsoft.com/office/drawing/2014/main" id="{F060F02F-A7D8-674D-34EB-EBB2852F8DF4}"/>
              </a:ext>
            </a:extLst>
          </p:cNvPr>
          <p:cNvPicPr preferRelativeResize="0"/>
          <p:nvPr/>
        </p:nvPicPr>
        <p:blipFill>
          <a:blip r:embed="rId3">
            <a:alphaModFix/>
          </a:blip>
          <a:stretch>
            <a:fillRect/>
          </a:stretch>
        </p:blipFill>
        <p:spPr>
          <a:xfrm>
            <a:off x="4487251" y="2437988"/>
            <a:ext cx="220309" cy="252000"/>
          </a:xfrm>
          <a:prstGeom prst="rect">
            <a:avLst/>
          </a:prstGeom>
          <a:noFill/>
          <a:ln>
            <a:noFill/>
          </a:ln>
        </p:spPr>
      </p:pic>
      <p:pic>
        <p:nvPicPr>
          <p:cNvPr id="32" name="Google Shape;1281;p145">
            <a:extLst>
              <a:ext uri="{FF2B5EF4-FFF2-40B4-BE49-F238E27FC236}">
                <a16:creationId xmlns:a16="http://schemas.microsoft.com/office/drawing/2014/main" id="{9FEB60CA-D550-0268-3410-11FB0FFF0E32}"/>
              </a:ext>
            </a:extLst>
          </p:cNvPr>
          <p:cNvPicPr preferRelativeResize="0"/>
          <p:nvPr/>
        </p:nvPicPr>
        <p:blipFill>
          <a:blip r:embed="rId3">
            <a:alphaModFix/>
          </a:blip>
          <a:stretch>
            <a:fillRect/>
          </a:stretch>
        </p:blipFill>
        <p:spPr>
          <a:xfrm>
            <a:off x="6393551" y="2437988"/>
            <a:ext cx="220309" cy="252000"/>
          </a:xfrm>
          <a:prstGeom prst="rect">
            <a:avLst/>
          </a:prstGeom>
          <a:noFill/>
          <a:ln>
            <a:noFill/>
          </a:ln>
        </p:spPr>
      </p:pic>
      <p:pic>
        <p:nvPicPr>
          <p:cNvPr id="33" name="Google Shape;1282;p145">
            <a:extLst>
              <a:ext uri="{FF2B5EF4-FFF2-40B4-BE49-F238E27FC236}">
                <a16:creationId xmlns:a16="http://schemas.microsoft.com/office/drawing/2014/main" id="{927E5C59-F821-E2D7-69AA-01A436FF5AF1}"/>
              </a:ext>
            </a:extLst>
          </p:cNvPr>
          <p:cNvPicPr preferRelativeResize="0"/>
          <p:nvPr/>
        </p:nvPicPr>
        <p:blipFill>
          <a:blip r:embed="rId3">
            <a:alphaModFix/>
          </a:blip>
          <a:stretch>
            <a:fillRect/>
          </a:stretch>
        </p:blipFill>
        <p:spPr>
          <a:xfrm>
            <a:off x="4257451" y="2437988"/>
            <a:ext cx="220309" cy="252000"/>
          </a:xfrm>
          <a:prstGeom prst="rect">
            <a:avLst/>
          </a:prstGeom>
          <a:noFill/>
          <a:ln>
            <a:noFill/>
          </a:ln>
        </p:spPr>
      </p:pic>
      <p:pic>
        <p:nvPicPr>
          <p:cNvPr id="34" name="Google Shape;1283;p145">
            <a:extLst>
              <a:ext uri="{FF2B5EF4-FFF2-40B4-BE49-F238E27FC236}">
                <a16:creationId xmlns:a16="http://schemas.microsoft.com/office/drawing/2014/main" id="{1C1964DE-BD37-C83F-12AC-2FB90AD17E60}"/>
              </a:ext>
            </a:extLst>
          </p:cNvPr>
          <p:cNvPicPr preferRelativeResize="0"/>
          <p:nvPr/>
        </p:nvPicPr>
        <p:blipFill>
          <a:blip r:embed="rId3">
            <a:alphaModFix/>
          </a:blip>
          <a:stretch>
            <a:fillRect/>
          </a:stretch>
        </p:blipFill>
        <p:spPr>
          <a:xfrm>
            <a:off x="3009576" y="2437988"/>
            <a:ext cx="220309" cy="252000"/>
          </a:xfrm>
          <a:prstGeom prst="rect">
            <a:avLst/>
          </a:prstGeom>
          <a:noFill/>
          <a:ln>
            <a:noFill/>
          </a:ln>
        </p:spPr>
      </p:pic>
      <p:pic>
        <p:nvPicPr>
          <p:cNvPr id="35" name="Google Shape;1284;p145">
            <a:extLst>
              <a:ext uri="{FF2B5EF4-FFF2-40B4-BE49-F238E27FC236}">
                <a16:creationId xmlns:a16="http://schemas.microsoft.com/office/drawing/2014/main" id="{41BCCD89-11A6-FB36-9211-1200226E74E7}"/>
              </a:ext>
            </a:extLst>
          </p:cNvPr>
          <p:cNvPicPr preferRelativeResize="0"/>
          <p:nvPr/>
        </p:nvPicPr>
        <p:blipFill>
          <a:blip r:embed="rId3">
            <a:alphaModFix/>
          </a:blip>
          <a:stretch>
            <a:fillRect/>
          </a:stretch>
        </p:blipFill>
        <p:spPr>
          <a:xfrm>
            <a:off x="2605814" y="2437988"/>
            <a:ext cx="220309" cy="252000"/>
          </a:xfrm>
          <a:prstGeom prst="rect">
            <a:avLst/>
          </a:prstGeom>
          <a:noFill/>
          <a:ln>
            <a:noFill/>
          </a:ln>
        </p:spPr>
      </p:pic>
      <p:pic>
        <p:nvPicPr>
          <p:cNvPr id="36" name="Google Shape;1285;p145">
            <a:extLst>
              <a:ext uri="{FF2B5EF4-FFF2-40B4-BE49-F238E27FC236}">
                <a16:creationId xmlns:a16="http://schemas.microsoft.com/office/drawing/2014/main" id="{27246447-F16C-726B-2002-182C3B9E195E}"/>
              </a:ext>
            </a:extLst>
          </p:cNvPr>
          <p:cNvPicPr preferRelativeResize="0"/>
          <p:nvPr/>
        </p:nvPicPr>
        <p:blipFill>
          <a:blip r:embed="rId3">
            <a:alphaModFix/>
          </a:blip>
          <a:stretch>
            <a:fillRect/>
          </a:stretch>
        </p:blipFill>
        <p:spPr>
          <a:xfrm>
            <a:off x="2152326" y="2437988"/>
            <a:ext cx="220309" cy="252000"/>
          </a:xfrm>
          <a:prstGeom prst="rect">
            <a:avLst/>
          </a:prstGeom>
          <a:noFill/>
          <a:ln>
            <a:noFill/>
          </a:ln>
        </p:spPr>
      </p:pic>
      <p:pic>
        <p:nvPicPr>
          <p:cNvPr id="37" name="Google Shape;1286;p145">
            <a:extLst>
              <a:ext uri="{FF2B5EF4-FFF2-40B4-BE49-F238E27FC236}">
                <a16:creationId xmlns:a16="http://schemas.microsoft.com/office/drawing/2014/main" id="{DC3F9C6C-F7F6-B235-40C0-60190AF29DC9}"/>
              </a:ext>
            </a:extLst>
          </p:cNvPr>
          <p:cNvPicPr preferRelativeResize="0"/>
          <p:nvPr/>
        </p:nvPicPr>
        <p:blipFill>
          <a:blip r:embed="rId3">
            <a:alphaModFix/>
          </a:blip>
          <a:stretch>
            <a:fillRect/>
          </a:stretch>
        </p:blipFill>
        <p:spPr>
          <a:xfrm>
            <a:off x="1295076" y="2437988"/>
            <a:ext cx="220309" cy="252000"/>
          </a:xfrm>
          <a:prstGeom prst="rect">
            <a:avLst/>
          </a:prstGeom>
          <a:noFill/>
          <a:ln>
            <a:noFill/>
          </a:ln>
        </p:spPr>
      </p:pic>
      <p:pic>
        <p:nvPicPr>
          <p:cNvPr id="38" name="Google Shape;1287;p145">
            <a:extLst>
              <a:ext uri="{FF2B5EF4-FFF2-40B4-BE49-F238E27FC236}">
                <a16:creationId xmlns:a16="http://schemas.microsoft.com/office/drawing/2014/main" id="{DEF8A819-B309-11DF-58FD-030AE867E089}"/>
              </a:ext>
            </a:extLst>
          </p:cNvPr>
          <p:cNvPicPr preferRelativeResize="0"/>
          <p:nvPr/>
        </p:nvPicPr>
        <p:blipFill>
          <a:blip r:embed="rId3">
            <a:alphaModFix/>
          </a:blip>
          <a:stretch>
            <a:fillRect/>
          </a:stretch>
        </p:blipFill>
        <p:spPr>
          <a:xfrm>
            <a:off x="744064" y="2437988"/>
            <a:ext cx="220309" cy="252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10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1000"/>
                                        <p:tgtEl>
                                          <p:spTgt spid="34"/>
                                        </p:tgtEl>
                                      </p:cBhvr>
                                    </p:animEffect>
                                  </p:childTnLst>
                                </p:cTn>
                              </p:par>
                              <p:par>
                                <p:cTn id="14" presetID="10" presetClass="entr" presetSubtype="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1000"/>
                                        <p:tgtEl>
                                          <p:spTgt spid="35"/>
                                        </p:tgtEl>
                                      </p:cBhvr>
                                    </p:animEffect>
                                  </p:childTnLst>
                                </p:cTn>
                              </p:par>
                              <p:par>
                                <p:cTn id="17" presetID="10"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1000"/>
                                        <p:tgtEl>
                                          <p:spTgt spid="36"/>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00"/>
                                        <p:tgtEl>
                                          <p:spTgt spid="37"/>
                                        </p:tgtEl>
                                      </p:cBhvr>
                                    </p:animEffect>
                                  </p:childTnLst>
                                </p:cTn>
                              </p:par>
                              <p:par>
                                <p:cTn id="23" presetID="10"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1000"/>
                                        <p:tgtEl>
                                          <p:spTgt spid="38"/>
                                        </p:tgtEl>
                                      </p:cBhvr>
                                    </p:animEffect>
                                  </p:childTnLst>
                                </p:cTn>
                              </p:par>
                              <p:par>
                                <p:cTn id="26" presetID="10" presetClass="entr" presetSubtype="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27"/>
        <p:cNvGrpSpPr/>
        <p:nvPr/>
      </p:nvGrpSpPr>
      <p:grpSpPr>
        <a:xfrm>
          <a:off x="0" y="0"/>
          <a:ext cx="0" cy="0"/>
          <a:chOff x="0" y="0"/>
          <a:chExt cx="0" cy="0"/>
        </a:xfrm>
      </p:grpSpPr>
      <p:sp>
        <p:nvSpPr>
          <p:cNvPr id="1828" name="Google Shape;1828;p209"/>
          <p:cNvSpPr txBox="1">
            <a:spLocks noGrp="1"/>
          </p:cNvSpPr>
          <p:nvPr>
            <p:ph type="title"/>
          </p:nvPr>
        </p:nvSpPr>
        <p:spPr>
          <a:xfrm>
            <a:off x="35375" y="137150"/>
            <a:ext cx="85647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a:t>Using the historical outcomes, where should we put the green line.  </a:t>
            </a:r>
            <a:r>
              <a:rPr lang="en" sz="1500" b="0" i="1">
                <a:solidFill>
                  <a:srgbClr val="666666"/>
                </a:solidFill>
              </a:rPr>
              <a:t>Let’s make sure we are fair by two groups.</a:t>
            </a:r>
            <a:endParaRPr sz="1500" b="0" i="1">
              <a:solidFill>
                <a:srgbClr val="666666"/>
              </a:solidFill>
            </a:endParaRPr>
          </a:p>
        </p:txBody>
      </p:sp>
      <p:cxnSp>
        <p:nvCxnSpPr>
          <p:cNvPr id="2" name="Google Shape;1293;p146">
            <a:extLst>
              <a:ext uri="{FF2B5EF4-FFF2-40B4-BE49-F238E27FC236}">
                <a16:creationId xmlns:a16="http://schemas.microsoft.com/office/drawing/2014/main" id="{1936DF5C-6D32-9ABE-8E23-1AB7A4AB22DA}"/>
              </a:ext>
            </a:extLst>
          </p:cNvPr>
          <p:cNvCxnSpPr/>
          <p:nvPr/>
        </p:nvCxnSpPr>
        <p:spPr>
          <a:xfrm>
            <a:off x="4467550" y="1954675"/>
            <a:ext cx="0" cy="1726200"/>
          </a:xfrm>
          <a:prstGeom prst="straightConnector1">
            <a:avLst/>
          </a:prstGeom>
          <a:noFill/>
          <a:ln w="9525" cap="flat" cmpd="sng">
            <a:solidFill>
              <a:srgbClr val="39B54A"/>
            </a:solidFill>
            <a:prstDash val="lgDash"/>
            <a:round/>
            <a:headEnd type="none" w="med" len="med"/>
            <a:tailEnd type="none" w="med" len="med"/>
          </a:ln>
        </p:spPr>
      </p:cxnSp>
      <p:sp>
        <p:nvSpPr>
          <p:cNvPr id="3" name="Google Shape;1294;p146">
            <a:extLst>
              <a:ext uri="{FF2B5EF4-FFF2-40B4-BE49-F238E27FC236}">
                <a16:creationId xmlns:a16="http://schemas.microsoft.com/office/drawing/2014/main" id="{EE44BB3A-09E9-4EBE-9B97-3760E6D023C9}"/>
              </a:ext>
            </a:extLst>
          </p:cNvPr>
          <p:cNvSpPr txBox="1"/>
          <p:nvPr/>
        </p:nvSpPr>
        <p:spPr>
          <a:xfrm>
            <a:off x="8471337" y="21110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4" name="Google Shape;1295;p146">
            <a:extLst>
              <a:ext uri="{FF2B5EF4-FFF2-40B4-BE49-F238E27FC236}">
                <a16:creationId xmlns:a16="http://schemas.microsoft.com/office/drawing/2014/main" id="{0726E31E-E7DA-D6D7-8ECF-77F7425BB8B5}"/>
              </a:ext>
            </a:extLst>
          </p:cNvPr>
          <p:cNvSpPr/>
          <p:nvPr/>
        </p:nvSpPr>
        <p:spPr>
          <a:xfrm>
            <a:off x="88903" y="19744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1296;p146">
            <a:extLst>
              <a:ext uri="{FF2B5EF4-FFF2-40B4-BE49-F238E27FC236}">
                <a16:creationId xmlns:a16="http://schemas.microsoft.com/office/drawing/2014/main" id="{F89F1C69-781F-57FF-6750-4127E725FD5D}"/>
              </a:ext>
            </a:extLst>
          </p:cNvPr>
          <p:cNvSpPr/>
          <p:nvPr/>
        </p:nvSpPr>
        <p:spPr>
          <a:xfrm>
            <a:off x="8683894" y="19744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297;p146">
            <a:extLst>
              <a:ext uri="{FF2B5EF4-FFF2-40B4-BE49-F238E27FC236}">
                <a16:creationId xmlns:a16="http://schemas.microsoft.com/office/drawing/2014/main" id="{DA06D3A4-FCF2-178A-10D2-A0D041728910}"/>
              </a:ext>
            </a:extLst>
          </p:cNvPr>
          <p:cNvSpPr txBox="1"/>
          <p:nvPr/>
        </p:nvSpPr>
        <p:spPr>
          <a:xfrm>
            <a:off x="-98438" y="211101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7" name="Google Shape;1298;p146">
            <a:extLst>
              <a:ext uri="{FF2B5EF4-FFF2-40B4-BE49-F238E27FC236}">
                <a16:creationId xmlns:a16="http://schemas.microsoft.com/office/drawing/2014/main" id="{66BD92FE-BF9B-E259-100F-DE2C4ECFA004}"/>
              </a:ext>
            </a:extLst>
          </p:cNvPr>
          <p:cNvGrpSpPr/>
          <p:nvPr/>
        </p:nvGrpSpPr>
        <p:grpSpPr>
          <a:xfrm>
            <a:off x="231438" y="2033199"/>
            <a:ext cx="8445649" cy="19500"/>
            <a:chOff x="231425" y="3897549"/>
            <a:chExt cx="8445649" cy="19500"/>
          </a:xfrm>
        </p:grpSpPr>
        <p:sp>
          <p:nvSpPr>
            <p:cNvPr id="8" name="Google Shape;1299;p146">
              <a:extLst>
                <a:ext uri="{FF2B5EF4-FFF2-40B4-BE49-F238E27FC236}">
                  <a16:creationId xmlns:a16="http://schemas.microsoft.com/office/drawing/2014/main" id="{0CE02061-19DB-EC35-1770-F0FE3D5E24A2}"/>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00;p146">
              <a:extLst>
                <a:ext uri="{FF2B5EF4-FFF2-40B4-BE49-F238E27FC236}">
                  <a16:creationId xmlns:a16="http://schemas.microsoft.com/office/drawing/2014/main" id="{D00BDEBB-4D85-5C80-24E2-2EA4DD2D9220}"/>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01;p146">
              <a:extLst>
                <a:ext uri="{FF2B5EF4-FFF2-40B4-BE49-F238E27FC236}">
                  <a16:creationId xmlns:a16="http://schemas.microsoft.com/office/drawing/2014/main" id="{DF7354F5-160B-84D4-8E9D-2D4301CE469A}"/>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02;p146">
              <a:extLst>
                <a:ext uri="{FF2B5EF4-FFF2-40B4-BE49-F238E27FC236}">
                  <a16:creationId xmlns:a16="http://schemas.microsoft.com/office/drawing/2014/main" id="{2AC6976D-2EA9-87A4-8F4B-DB2A8EEAA2FB}"/>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303;p146">
            <a:extLst>
              <a:ext uri="{FF2B5EF4-FFF2-40B4-BE49-F238E27FC236}">
                <a16:creationId xmlns:a16="http://schemas.microsoft.com/office/drawing/2014/main" id="{2525BC6F-9248-0C75-15DF-25F04C185262}"/>
              </a:ext>
            </a:extLst>
          </p:cNvPr>
          <p:cNvSpPr/>
          <p:nvPr/>
        </p:nvSpPr>
        <p:spPr>
          <a:xfrm>
            <a:off x="88900" y="16207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GroupA</a:t>
            </a:r>
            <a:endParaRPr sz="1400" b="0" i="0" u="none" strike="noStrike" cap="none">
              <a:solidFill>
                <a:srgbClr val="FFC000"/>
              </a:solidFill>
              <a:latin typeface="Arial"/>
              <a:ea typeface="Arial"/>
              <a:cs typeface="Arial"/>
              <a:sym typeface="Arial"/>
            </a:endParaRPr>
          </a:p>
        </p:txBody>
      </p:sp>
      <p:sp>
        <p:nvSpPr>
          <p:cNvPr id="13" name="Google Shape;1304;p146">
            <a:extLst>
              <a:ext uri="{FF2B5EF4-FFF2-40B4-BE49-F238E27FC236}">
                <a16:creationId xmlns:a16="http://schemas.microsoft.com/office/drawing/2014/main" id="{55199550-8BC3-14FC-9AB6-3F9907129F78}"/>
              </a:ext>
            </a:extLst>
          </p:cNvPr>
          <p:cNvSpPr/>
          <p:nvPr/>
        </p:nvSpPr>
        <p:spPr>
          <a:xfrm>
            <a:off x="777541" y="197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305;p146">
            <a:extLst>
              <a:ext uri="{FF2B5EF4-FFF2-40B4-BE49-F238E27FC236}">
                <a16:creationId xmlns:a16="http://schemas.microsoft.com/office/drawing/2014/main" id="{897ECE47-C6A5-982E-B026-3A8BDE8E743D}"/>
              </a:ext>
            </a:extLst>
          </p:cNvPr>
          <p:cNvSpPr/>
          <p:nvPr/>
        </p:nvSpPr>
        <p:spPr>
          <a:xfrm>
            <a:off x="1336666" y="197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306;p146">
            <a:extLst>
              <a:ext uri="{FF2B5EF4-FFF2-40B4-BE49-F238E27FC236}">
                <a16:creationId xmlns:a16="http://schemas.microsoft.com/office/drawing/2014/main" id="{3381C227-AC14-8159-0F92-7B08A2E11232}"/>
              </a:ext>
            </a:extLst>
          </p:cNvPr>
          <p:cNvSpPr/>
          <p:nvPr/>
        </p:nvSpPr>
        <p:spPr>
          <a:xfrm>
            <a:off x="2193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307;p146">
            <a:extLst>
              <a:ext uri="{FF2B5EF4-FFF2-40B4-BE49-F238E27FC236}">
                <a16:creationId xmlns:a16="http://schemas.microsoft.com/office/drawing/2014/main" id="{46DD2588-F39E-7EF1-A739-D94FCB5E6200}"/>
              </a:ext>
            </a:extLst>
          </p:cNvPr>
          <p:cNvSpPr/>
          <p:nvPr/>
        </p:nvSpPr>
        <p:spPr>
          <a:xfrm>
            <a:off x="4528841" y="197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308;p146">
            <a:extLst>
              <a:ext uri="{FF2B5EF4-FFF2-40B4-BE49-F238E27FC236}">
                <a16:creationId xmlns:a16="http://schemas.microsoft.com/office/drawing/2014/main" id="{F4220FFC-27E8-94F9-C4EE-0B4735CF7A5A}"/>
              </a:ext>
            </a:extLst>
          </p:cNvPr>
          <p:cNvSpPr/>
          <p:nvPr/>
        </p:nvSpPr>
        <p:spPr>
          <a:xfrm>
            <a:off x="7527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309;p146">
            <a:extLst>
              <a:ext uri="{FF2B5EF4-FFF2-40B4-BE49-F238E27FC236}">
                <a16:creationId xmlns:a16="http://schemas.microsoft.com/office/drawing/2014/main" id="{54B38304-F22A-F834-57AF-7D72258B9B95}"/>
              </a:ext>
            </a:extLst>
          </p:cNvPr>
          <p:cNvSpPr/>
          <p:nvPr/>
        </p:nvSpPr>
        <p:spPr>
          <a:xfrm>
            <a:off x="5546928"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310;p146">
            <a:extLst>
              <a:ext uri="{FF2B5EF4-FFF2-40B4-BE49-F238E27FC236}">
                <a16:creationId xmlns:a16="http://schemas.microsoft.com/office/drawing/2014/main" id="{84911E53-EECA-6BE7-5B3F-6FE262AD0F73}"/>
              </a:ext>
            </a:extLst>
          </p:cNvPr>
          <p:cNvSpPr/>
          <p:nvPr/>
        </p:nvSpPr>
        <p:spPr>
          <a:xfrm>
            <a:off x="225816" y="12175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20" name="Google Shape;1311;p146">
            <a:extLst>
              <a:ext uri="{FF2B5EF4-FFF2-40B4-BE49-F238E27FC236}">
                <a16:creationId xmlns:a16="http://schemas.microsoft.com/office/drawing/2014/main" id="{6030CF48-5283-5FC2-1D5E-CBF9704D7589}"/>
              </a:ext>
            </a:extLst>
          </p:cNvPr>
          <p:cNvSpPr/>
          <p:nvPr/>
        </p:nvSpPr>
        <p:spPr>
          <a:xfrm>
            <a:off x="225816" y="993636"/>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21" name="Google Shape;1312;p146">
            <a:extLst>
              <a:ext uri="{FF2B5EF4-FFF2-40B4-BE49-F238E27FC236}">
                <a16:creationId xmlns:a16="http://schemas.microsoft.com/office/drawing/2014/main" id="{2D50CBA9-92E3-358F-B67B-AF9D5870A966}"/>
              </a:ext>
            </a:extLst>
          </p:cNvPr>
          <p:cNvSpPr txBox="1"/>
          <p:nvPr/>
        </p:nvSpPr>
        <p:spPr>
          <a:xfrm>
            <a:off x="8471337" y="37112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22" name="Google Shape;1313;p146">
            <a:extLst>
              <a:ext uri="{FF2B5EF4-FFF2-40B4-BE49-F238E27FC236}">
                <a16:creationId xmlns:a16="http://schemas.microsoft.com/office/drawing/2014/main" id="{B0BF5487-1367-FE1C-80F9-C242F78E428D}"/>
              </a:ext>
            </a:extLst>
          </p:cNvPr>
          <p:cNvSpPr/>
          <p:nvPr/>
        </p:nvSpPr>
        <p:spPr>
          <a:xfrm>
            <a:off x="88903" y="35746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1314;p146">
            <a:extLst>
              <a:ext uri="{FF2B5EF4-FFF2-40B4-BE49-F238E27FC236}">
                <a16:creationId xmlns:a16="http://schemas.microsoft.com/office/drawing/2014/main" id="{C8A60F14-F6DF-8796-D253-6031EDC38D4F}"/>
              </a:ext>
            </a:extLst>
          </p:cNvPr>
          <p:cNvSpPr/>
          <p:nvPr/>
        </p:nvSpPr>
        <p:spPr>
          <a:xfrm>
            <a:off x="8683894" y="35746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1315;p146">
            <a:extLst>
              <a:ext uri="{FF2B5EF4-FFF2-40B4-BE49-F238E27FC236}">
                <a16:creationId xmlns:a16="http://schemas.microsoft.com/office/drawing/2014/main" id="{4701DEB5-E6AB-0BD0-4443-783A62C3AAD6}"/>
              </a:ext>
            </a:extLst>
          </p:cNvPr>
          <p:cNvSpPr txBox="1"/>
          <p:nvPr/>
        </p:nvSpPr>
        <p:spPr>
          <a:xfrm>
            <a:off x="-98438" y="371121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25" name="Google Shape;1316;p146">
            <a:extLst>
              <a:ext uri="{FF2B5EF4-FFF2-40B4-BE49-F238E27FC236}">
                <a16:creationId xmlns:a16="http://schemas.microsoft.com/office/drawing/2014/main" id="{156CB0FB-1C22-EE6F-F40F-7F28BA25F98E}"/>
              </a:ext>
            </a:extLst>
          </p:cNvPr>
          <p:cNvGrpSpPr/>
          <p:nvPr/>
        </p:nvGrpSpPr>
        <p:grpSpPr>
          <a:xfrm>
            <a:off x="231438" y="3633399"/>
            <a:ext cx="8445649" cy="19500"/>
            <a:chOff x="231425" y="3897549"/>
            <a:chExt cx="8445649" cy="19500"/>
          </a:xfrm>
        </p:grpSpPr>
        <p:sp>
          <p:nvSpPr>
            <p:cNvPr id="26" name="Google Shape;1317;p146">
              <a:extLst>
                <a:ext uri="{FF2B5EF4-FFF2-40B4-BE49-F238E27FC236}">
                  <a16:creationId xmlns:a16="http://schemas.microsoft.com/office/drawing/2014/main" id="{97B9E6E0-CBDA-4067-048E-F18B074731EC}"/>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18;p146">
              <a:extLst>
                <a:ext uri="{FF2B5EF4-FFF2-40B4-BE49-F238E27FC236}">
                  <a16:creationId xmlns:a16="http://schemas.microsoft.com/office/drawing/2014/main" id="{455BFD47-0437-07C3-AA3D-75ABB4DD8DDF}"/>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19;p146">
              <a:extLst>
                <a:ext uri="{FF2B5EF4-FFF2-40B4-BE49-F238E27FC236}">
                  <a16:creationId xmlns:a16="http://schemas.microsoft.com/office/drawing/2014/main" id="{3F3622AC-3C80-E8D3-8914-ECF55B38804F}"/>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20;p146">
              <a:extLst>
                <a:ext uri="{FF2B5EF4-FFF2-40B4-BE49-F238E27FC236}">
                  <a16:creationId xmlns:a16="http://schemas.microsoft.com/office/drawing/2014/main" id="{FC18F54B-B55E-2134-4DEC-4A6AE971C747}"/>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1321;p146">
            <a:extLst>
              <a:ext uri="{FF2B5EF4-FFF2-40B4-BE49-F238E27FC236}">
                <a16:creationId xmlns:a16="http://schemas.microsoft.com/office/drawing/2014/main" id="{5C232CB1-B851-7F73-B21B-A379CC934F88}"/>
              </a:ext>
            </a:extLst>
          </p:cNvPr>
          <p:cNvSpPr/>
          <p:nvPr/>
        </p:nvSpPr>
        <p:spPr>
          <a:xfrm>
            <a:off x="88900" y="32209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GroupB</a:t>
            </a:r>
            <a:endParaRPr sz="1400" b="0" i="0" u="none" strike="noStrike" cap="none">
              <a:solidFill>
                <a:srgbClr val="FFC000"/>
              </a:solidFill>
              <a:latin typeface="Arial"/>
              <a:ea typeface="Arial"/>
              <a:cs typeface="Arial"/>
              <a:sym typeface="Arial"/>
            </a:endParaRPr>
          </a:p>
        </p:txBody>
      </p:sp>
      <p:sp>
        <p:nvSpPr>
          <p:cNvPr id="31" name="Google Shape;1322;p146">
            <a:extLst>
              <a:ext uri="{FF2B5EF4-FFF2-40B4-BE49-F238E27FC236}">
                <a16:creationId xmlns:a16="http://schemas.microsoft.com/office/drawing/2014/main" id="{232EBD9D-D1EB-988E-32A7-7833FD1D60B4}"/>
              </a:ext>
            </a:extLst>
          </p:cNvPr>
          <p:cNvSpPr/>
          <p:nvPr/>
        </p:nvSpPr>
        <p:spPr>
          <a:xfrm>
            <a:off x="3051166"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1323;p146">
            <a:extLst>
              <a:ext uri="{FF2B5EF4-FFF2-40B4-BE49-F238E27FC236}">
                <a16:creationId xmlns:a16="http://schemas.microsoft.com/office/drawing/2014/main" id="{5A7F5CFF-1E40-DC86-DC6D-515CA7284553}"/>
              </a:ext>
            </a:extLst>
          </p:cNvPr>
          <p:cNvSpPr/>
          <p:nvPr/>
        </p:nvSpPr>
        <p:spPr>
          <a:xfrm>
            <a:off x="262254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324;p146">
            <a:extLst>
              <a:ext uri="{FF2B5EF4-FFF2-40B4-BE49-F238E27FC236}">
                <a16:creationId xmlns:a16="http://schemas.microsoft.com/office/drawing/2014/main" id="{F2AAA9C5-8846-5533-441A-89BF466B8397}"/>
              </a:ext>
            </a:extLst>
          </p:cNvPr>
          <p:cNvSpPr/>
          <p:nvPr/>
        </p:nvSpPr>
        <p:spPr>
          <a:xfrm>
            <a:off x="433216"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1325;p146">
            <a:extLst>
              <a:ext uri="{FF2B5EF4-FFF2-40B4-BE49-F238E27FC236}">
                <a16:creationId xmlns:a16="http://schemas.microsoft.com/office/drawing/2014/main" id="{4581A9AC-D55F-B9D5-071F-6375C86BCA46}"/>
              </a:ext>
            </a:extLst>
          </p:cNvPr>
          <p:cNvSpPr/>
          <p:nvPr/>
        </p:nvSpPr>
        <p:spPr>
          <a:xfrm>
            <a:off x="816609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1326;p146">
            <a:extLst>
              <a:ext uri="{FF2B5EF4-FFF2-40B4-BE49-F238E27FC236}">
                <a16:creationId xmlns:a16="http://schemas.microsoft.com/office/drawing/2014/main" id="{AFD8DBFC-04B4-B8F9-7077-9F1AB2E549CD}"/>
              </a:ext>
            </a:extLst>
          </p:cNvPr>
          <p:cNvSpPr/>
          <p:nvPr/>
        </p:nvSpPr>
        <p:spPr>
          <a:xfrm>
            <a:off x="6435153"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1327;p146">
            <a:extLst>
              <a:ext uri="{FF2B5EF4-FFF2-40B4-BE49-F238E27FC236}">
                <a16:creationId xmlns:a16="http://schemas.microsoft.com/office/drawing/2014/main" id="{CBE94FA4-7C20-89A2-CA37-E4795C15FCA6}"/>
              </a:ext>
            </a:extLst>
          </p:cNvPr>
          <p:cNvSpPr/>
          <p:nvPr/>
        </p:nvSpPr>
        <p:spPr>
          <a:xfrm>
            <a:off x="4299053" y="35746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1328;p146">
            <a:extLst>
              <a:ext uri="{FF2B5EF4-FFF2-40B4-BE49-F238E27FC236}">
                <a16:creationId xmlns:a16="http://schemas.microsoft.com/office/drawing/2014/main" id="{D28E1097-F324-2EC4-F643-F0DCD74BB5C2}"/>
              </a:ext>
            </a:extLst>
          </p:cNvPr>
          <p:cNvSpPr txBox="1"/>
          <p:nvPr/>
        </p:nvSpPr>
        <p:spPr>
          <a:xfrm>
            <a:off x="362925" y="1102600"/>
            <a:ext cx="14316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Qualified</a:t>
            </a:r>
            <a:endParaRPr sz="1000" b="0" i="1" u="none" strike="noStrike" cap="none">
              <a:solidFill>
                <a:srgbClr val="7F7F7F"/>
              </a:solidFill>
              <a:latin typeface="Roboto"/>
              <a:ea typeface="Roboto"/>
              <a:cs typeface="Roboto"/>
              <a:sym typeface="Roboto"/>
            </a:endParaRPr>
          </a:p>
        </p:txBody>
      </p:sp>
      <p:sp>
        <p:nvSpPr>
          <p:cNvPr id="38" name="Google Shape;1330;p146">
            <a:extLst>
              <a:ext uri="{FF2B5EF4-FFF2-40B4-BE49-F238E27FC236}">
                <a16:creationId xmlns:a16="http://schemas.microsoft.com/office/drawing/2014/main" id="{345E2505-A094-1B67-98FA-D46FBA0F4F98}"/>
              </a:ext>
            </a:extLst>
          </p:cNvPr>
          <p:cNvSpPr/>
          <p:nvPr/>
        </p:nvSpPr>
        <p:spPr>
          <a:xfrm>
            <a:off x="25" y="44519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100">
                <a:solidFill>
                  <a:schemeClr val="lt1"/>
                </a:solidFill>
                <a:latin typeface="Titillium Web"/>
                <a:ea typeface="Titillium Web"/>
                <a:cs typeface="Titillium Web"/>
                <a:sym typeface="Titillium Web"/>
              </a:rPr>
              <a:t>Group A &amp; B both have 1 qualified and 3 non-qualified candidates.  The model is fair!!</a:t>
            </a:r>
            <a:endParaRPr sz="1100">
              <a:solidFill>
                <a:srgbClr val="FFFFFF"/>
              </a:solidFill>
              <a:latin typeface="Titillium Web"/>
              <a:ea typeface="Titillium Web"/>
              <a:cs typeface="Titillium Web"/>
              <a:sym typeface="Titillium Web"/>
            </a:endParaRPr>
          </a:p>
        </p:txBody>
      </p:sp>
      <p:pic>
        <p:nvPicPr>
          <p:cNvPr id="39" name="Google Shape;1331;p146">
            <a:extLst>
              <a:ext uri="{FF2B5EF4-FFF2-40B4-BE49-F238E27FC236}">
                <a16:creationId xmlns:a16="http://schemas.microsoft.com/office/drawing/2014/main" id="{8C2C8E76-A77F-A8BD-A496-85D770DE3FEB}"/>
              </a:ext>
            </a:extLst>
          </p:cNvPr>
          <p:cNvPicPr preferRelativeResize="0"/>
          <p:nvPr/>
        </p:nvPicPr>
        <p:blipFill>
          <a:blip r:embed="rId3">
            <a:alphaModFix/>
          </a:blip>
          <a:stretch>
            <a:fillRect/>
          </a:stretch>
        </p:blipFill>
        <p:spPr>
          <a:xfrm>
            <a:off x="767751" y="2176225"/>
            <a:ext cx="220309" cy="252000"/>
          </a:xfrm>
          <a:prstGeom prst="rect">
            <a:avLst/>
          </a:prstGeom>
          <a:noFill/>
          <a:ln>
            <a:noFill/>
          </a:ln>
        </p:spPr>
      </p:pic>
      <p:pic>
        <p:nvPicPr>
          <p:cNvPr id="40" name="Google Shape;1332;p146">
            <a:extLst>
              <a:ext uri="{FF2B5EF4-FFF2-40B4-BE49-F238E27FC236}">
                <a16:creationId xmlns:a16="http://schemas.microsoft.com/office/drawing/2014/main" id="{B51D9861-265D-21CB-F53F-94085F5F872C}"/>
              </a:ext>
            </a:extLst>
          </p:cNvPr>
          <p:cNvPicPr preferRelativeResize="0"/>
          <p:nvPr/>
        </p:nvPicPr>
        <p:blipFill>
          <a:blip r:embed="rId3">
            <a:alphaModFix/>
          </a:blip>
          <a:stretch>
            <a:fillRect/>
          </a:stretch>
        </p:blipFill>
        <p:spPr>
          <a:xfrm>
            <a:off x="1295076" y="2176225"/>
            <a:ext cx="220309" cy="252000"/>
          </a:xfrm>
          <a:prstGeom prst="rect">
            <a:avLst/>
          </a:prstGeom>
          <a:noFill/>
          <a:ln>
            <a:noFill/>
          </a:ln>
        </p:spPr>
      </p:pic>
      <p:pic>
        <p:nvPicPr>
          <p:cNvPr id="41" name="Google Shape;1333;p146">
            <a:extLst>
              <a:ext uri="{FF2B5EF4-FFF2-40B4-BE49-F238E27FC236}">
                <a16:creationId xmlns:a16="http://schemas.microsoft.com/office/drawing/2014/main" id="{1EC6B456-9C98-7133-D342-7272139A957B}"/>
              </a:ext>
            </a:extLst>
          </p:cNvPr>
          <p:cNvPicPr preferRelativeResize="0"/>
          <p:nvPr/>
        </p:nvPicPr>
        <p:blipFill>
          <a:blip r:embed="rId3">
            <a:alphaModFix/>
          </a:blip>
          <a:stretch>
            <a:fillRect/>
          </a:stretch>
        </p:blipFill>
        <p:spPr>
          <a:xfrm>
            <a:off x="2152326" y="2176225"/>
            <a:ext cx="220309" cy="252000"/>
          </a:xfrm>
          <a:prstGeom prst="rect">
            <a:avLst/>
          </a:prstGeom>
          <a:noFill/>
          <a:ln>
            <a:noFill/>
          </a:ln>
        </p:spPr>
      </p:pic>
      <p:pic>
        <p:nvPicPr>
          <p:cNvPr id="42" name="Google Shape;1334;p146">
            <a:extLst>
              <a:ext uri="{FF2B5EF4-FFF2-40B4-BE49-F238E27FC236}">
                <a16:creationId xmlns:a16="http://schemas.microsoft.com/office/drawing/2014/main" id="{9087BC35-BFF1-5D6E-B951-922E9E8AD14B}"/>
              </a:ext>
            </a:extLst>
          </p:cNvPr>
          <p:cNvPicPr preferRelativeResize="0"/>
          <p:nvPr/>
        </p:nvPicPr>
        <p:blipFill>
          <a:blip r:embed="rId3">
            <a:alphaModFix/>
          </a:blip>
          <a:stretch>
            <a:fillRect/>
          </a:stretch>
        </p:blipFill>
        <p:spPr>
          <a:xfrm>
            <a:off x="2580951" y="3747563"/>
            <a:ext cx="220309" cy="252000"/>
          </a:xfrm>
          <a:prstGeom prst="rect">
            <a:avLst/>
          </a:prstGeom>
          <a:noFill/>
          <a:ln>
            <a:noFill/>
          </a:ln>
        </p:spPr>
      </p:pic>
      <p:pic>
        <p:nvPicPr>
          <p:cNvPr id="43" name="Google Shape;1335;p146">
            <a:extLst>
              <a:ext uri="{FF2B5EF4-FFF2-40B4-BE49-F238E27FC236}">
                <a16:creationId xmlns:a16="http://schemas.microsoft.com/office/drawing/2014/main" id="{EF754A82-5E3F-5ACA-FDE5-23DF319BEB84}"/>
              </a:ext>
            </a:extLst>
          </p:cNvPr>
          <p:cNvPicPr preferRelativeResize="0"/>
          <p:nvPr/>
        </p:nvPicPr>
        <p:blipFill>
          <a:blip r:embed="rId3">
            <a:alphaModFix/>
          </a:blip>
          <a:stretch>
            <a:fillRect/>
          </a:stretch>
        </p:blipFill>
        <p:spPr>
          <a:xfrm>
            <a:off x="3009576" y="3747563"/>
            <a:ext cx="220309" cy="252000"/>
          </a:xfrm>
          <a:prstGeom prst="rect">
            <a:avLst/>
          </a:prstGeom>
          <a:noFill/>
          <a:ln>
            <a:noFill/>
          </a:ln>
        </p:spPr>
      </p:pic>
      <p:pic>
        <p:nvPicPr>
          <p:cNvPr id="44" name="Google Shape;1336;p146">
            <a:extLst>
              <a:ext uri="{FF2B5EF4-FFF2-40B4-BE49-F238E27FC236}">
                <a16:creationId xmlns:a16="http://schemas.microsoft.com/office/drawing/2014/main" id="{92041912-F207-1DB1-EC3D-9E880D1A0687}"/>
              </a:ext>
            </a:extLst>
          </p:cNvPr>
          <p:cNvPicPr preferRelativeResize="0"/>
          <p:nvPr/>
        </p:nvPicPr>
        <p:blipFill>
          <a:blip r:embed="rId3">
            <a:alphaModFix/>
          </a:blip>
          <a:stretch>
            <a:fillRect/>
          </a:stretch>
        </p:blipFill>
        <p:spPr>
          <a:xfrm>
            <a:off x="4257451" y="3747563"/>
            <a:ext cx="220309" cy="252000"/>
          </a:xfrm>
          <a:prstGeom prst="rect">
            <a:avLst/>
          </a:prstGeom>
          <a:noFill/>
          <a:ln>
            <a:noFill/>
          </a:ln>
        </p:spPr>
      </p:pic>
      <p:pic>
        <p:nvPicPr>
          <p:cNvPr id="45" name="Google Shape;1337;p146">
            <a:extLst>
              <a:ext uri="{FF2B5EF4-FFF2-40B4-BE49-F238E27FC236}">
                <a16:creationId xmlns:a16="http://schemas.microsoft.com/office/drawing/2014/main" id="{943BFC2B-16C1-34DD-E48E-94642B355DD8}"/>
              </a:ext>
            </a:extLst>
          </p:cNvPr>
          <p:cNvPicPr preferRelativeResize="0"/>
          <p:nvPr/>
        </p:nvPicPr>
        <p:blipFill>
          <a:blip r:embed="rId3">
            <a:alphaModFix/>
          </a:blip>
          <a:stretch>
            <a:fillRect/>
          </a:stretch>
        </p:blipFill>
        <p:spPr>
          <a:xfrm>
            <a:off x="4487251" y="1689400"/>
            <a:ext cx="220309" cy="252000"/>
          </a:xfrm>
          <a:prstGeom prst="rect">
            <a:avLst/>
          </a:prstGeom>
          <a:noFill/>
          <a:ln>
            <a:noFill/>
          </a:ln>
        </p:spPr>
      </p:pic>
      <p:pic>
        <p:nvPicPr>
          <p:cNvPr id="46" name="Google Shape;1338;p146">
            <a:extLst>
              <a:ext uri="{FF2B5EF4-FFF2-40B4-BE49-F238E27FC236}">
                <a16:creationId xmlns:a16="http://schemas.microsoft.com/office/drawing/2014/main" id="{6A91D4A0-89BC-B93F-BFC6-500D76AC8E06}"/>
              </a:ext>
            </a:extLst>
          </p:cNvPr>
          <p:cNvPicPr preferRelativeResize="0"/>
          <p:nvPr/>
        </p:nvPicPr>
        <p:blipFill>
          <a:blip r:embed="rId3">
            <a:alphaModFix/>
          </a:blip>
          <a:stretch>
            <a:fillRect/>
          </a:stretch>
        </p:blipFill>
        <p:spPr>
          <a:xfrm>
            <a:off x="6393551" y="3243400"/>
            <a:ext cx="220309" cy="252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childTnLst>
                                </p:cTn>
                              </p:par>
                              <p:par>
                                <p:cTn id="8" presetID="10"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1000"/>
                                        <p:tgtEl>
                                          <p:spTgt spid="41"/>
                                        </p:tgtEl>
                                      </p:cBhvr>
                                    </p:animEffect>
                                  </p:childTnLst>
                                </p:cTn>
                              </p:par>
                              <p:par>
                                <p:cTn id="11" presetID="10"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1000"/>
                                        <p:tgtEl>
                                          <p:spTgt spid="42"/>
                                        </p:tgtEl>
                                      </p:cBhvr>
                                    </p:animEffect>
                                  </p:childTnLst>
                                </p:cTn>
                              </p:par>
                              <p:par>
                                <p:cTn id="14" presetID="10" presetClass="entr" presetSubtype="0" fill="hold"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1000"/>
                                        <p:tgtEl>
                                          <p:spTgt spid="43"/>
                                        </p:tgtEl>
                                      </p:cBhvr>
                                    </p:animEffect>
                                  </p:childTnLst>
                                </p:cTn>
                              </p:par>
                              <p:par>
                                <p:cTn id="17" presetID="10"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1000"/>
                                        <p:tgtEl>
                                          <p:spTgt spid="44"/>
                                        </p:tgtEl>
                                      </p:cBhvr>
                                    </p:animEffect>
                                  </p:childTnLst>
                                </p:cTn>
                              </p:par>
                              <p:par>
                                <p:cTn id="20" presetID="10" presetClass="entr" presetSubtype="0" fill="hold"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1000"/>
                                        <p:tgtEl>
                                          <p:spTgt spid="45"/>
                                        </p:tgtEl>
                                      </p:cBhvr>
                                    </p:animEffect>
                                  </p:childTnLst>
                                </p:cTn>
                              </p:par>
                              <p:par>
                                <p:cTn id="23" presetID="10"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1000"/>
                                        <p:tgtEl>
                                          <p:spTgt spid="46"/>
                                        </p:tgtEl>
                                      </p:cBhvr>
                                    </p:animEffect>
                                  </p:childTnLst>
                                </p:cTn>
                              </p:par>
                              <p:par>
                                <p:cTn id="26" presetID="10" presetClass="entr" presetSubtype="0" fill="hold"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sp>
        <p:nvSpPr>
          <p:cNvPr id="1874" name="Google Shape;1874;p210"/>
          <p:cNvSpPr txBox="1">
            <a:spLocks noGrp="1"/>
          </p:cNvSpPr>
          <p:nvPr>
            <p:ph type="title"/>
          </p:nvPr>
        </p:nvSpPr>
        <p:spPr>
          <a:xfrm>
            <a:off x="28300" y="137150"/>
            <a:ext cx="90051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dirty="0"/>
              <a:t>Sometimes success is more important.</a:t>
            </a:r>
            <a:endParaRPr sz="2100" dirty="0"/>
          </a:p>
        </p:txBody>
      </p:sp>
      <p:cxnSp>
        <p:nvCxnSpPr>
          <p:cNvPr id="3" name="Google Shape;1344;p147">
            <a:extLst>
              <a:ext uri="{FF2B5EF4-FFF2-40B4-BE49-F238E27FC236}">
                <a16:creationId xmlns:a16="http://schemas.microsoft.com/office/drawing/2014/main" id="{16EEF8DE-F8F6-A1AF-5003-6C49886D5E96}"/>
              </a:ext>
            </a:extLst>
          </p:cNvPr>
          <p:cNvCxnSpPr/>
          <p:nvPr/>
        </p:nvCxnSpPr>
        <p:spPr>
          <a:xfrm>
            <a:off x="4467250" y="1600200"/>
            <a:ext cx="0" cy="2466900"/>
          </a:xfrm>
          <a:prstGeom prst="straightConnector1">
            <a:avLst/>
          </a:prstGeom>
          <a:noFill/>
          <a:ln w="9525" cap="flat" cmpd="sng">
            <a:solidFill>
              <a:srgbClr val="39B54A"/>
            </a:solidFill>
            <a:prstDash val="lgDash"/>
            <a:round/>
            <a:headEnd type="none" w="med" len="med"/>
            <a:tailEnd type="none" w="med" len="med"/>
          </a:ln>
        </p:spPr>
      </p:cxnSp>
      <p:sp>
        <p:nvSpPr>
          <p:cNvPr id="4" name="Google Shape;1345;p147">
            <a:extLst>
              <a:ext uri="{FF2B5EF4-FFF2-40B4-BE49-F238E27FC236}">
                <a16:creationId xmlns:a16="http://schemas.microsoft.com/office/drawing/2014/main" id="{0E1EE714-85E6-B63C-0743-08B40C9DD5BB}"/>
              </a:ext>
            </a:extLst>
          </p:cNvPr>
          <p:cNvSpPr txBox="1"/>
          <p:nvPr/>
        </p:nvSpPr>
        <p:spPr>
          <a:xfrm>
            <a:off x="8471337" y="21110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5" name="Google Shape;1346;p147">
            <a:extLst>
              <a:ext uri="{FF2B5EF4-FFF2-40B4-BE49-F238E27FC236}">
                <a16:creationId xmlns:a16="http://schemas.microsoft.com/office/drawing/2014/main" id="{6AA63A12-4485-0900-F480-D85F6A86E11B}"/>
              </a:ext>
            </a:extLst>
          </p:cNvPr>
          <p:cNvSpPr/>
          <p:nvPr/>
        </p:nvSpPr>
        <p:spPr>
          <a:xfrm>
            <a:off x="88903" y="19744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347;p147">
            <a:extLst>
              <a:ext uri="{FF2B5EF4-FFF2-40B4-BE49-F238E27FC236}">
                <a16:creationId xmlns:a16="http://schemas.microsoft.com/office/drawing/2014/main" id="{4BCE88D6-F1C4-255E-2CB4-24B22A5A0DA7}"/>
              </a:ext>
            </a:extLst>
          </p:cNvPr>
          <p:cNvSpPr/>
          <p:nvPr/>
        </p:nvSpPr>
        <p:spPr>
          <a:xfrm>
            <a:off x="8683894" y="19744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 name="Google Shape;1349;p147">
            <a:extLst>
              <a:ext uri="{FF2B5EF4-FFF2-40B4-BE49-F238E27FC236}">
                <a16:creationId xmlns:a16="http://schemas.microsoft.com/office/drawing/2014/main" id="{D48440DE-8726-4257-1510-FD30E6D8120C}"/>
              </a:ext>
            </a:extLst>
          </p:cNvPr>
          <p:cNvGrpSpPr/>
          <p:nvPr/>
        </p:nvGrpSpPr>
        <p:grpSpPr>
          <a:xfrm>
            <a:off x="231438" y="2033199"/>
            <a:ext cx="8445649" cy="19500"/>
            <a:chOff x="231425" y="3897549"/>
            <a:chExt cx="8445649" cy="19500"/>
          </a:xfrm>
        </p:grpSpPr>
        <p:sp>
          <p:nvSpPr>
            <p:cNvPr id="8" name="Google Shape;1350;p147">
              <a:extLst>
                <a:ext uri="{FF2B5EF4-FFF2-40B4-BE49-F238E27FC236}">
                  <a16:creationId xmlns:a16="http://schemas.microsoft.com/office/drawing/2014/main" id="{668FA292-2738-5E03-EE3C-E2C169DA8E0E}"/>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51;p147">
              <a:extLst>
                <a:ext uri="{FF2B5EF4-FFF2-40B4-BE49-F238E27FC236}">
                  <a16:creationId xmlns:a16="http://schemas.microsoft.com/office/drawing/2014/main" id="{464AAD1E-22D7-DD0F-378B-5FE79CC702A2}"/>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52;p147">
              <a:extLst>
                <a:ext uri="{FF2B5EF4-FFF2-40B4-BE49-F238E27FC236}">
                  <a16:creationId xmlns:a16="http://schemas.microsoft.com/office/drawing/2014/main" id="{6AC9084C-3CAE-2135-50E2-DE2FB4E5ADAE}"/>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53;p147">
              <a:extLst>
                <a:ext uri="{FF2B5EF4-FFF2-40B4-BE49-F238E27FC236}">
                  <a16:creationId xmlns:a16="http://schemas.microsoft.com/office/drawing/2014/main" id="{A0452760-555D-2E09-84C4-ED1070B074E2}"/>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354;p147">
            <a:extLst>
              <a:ext uri="{FF2B5EF4-FFF2-40B4-BE49-F238E27FC236}">
                <a16:creationId xmlns:a16="http://schemas.microsoft.com/office/drawing/2014/main" id="{B9C6654F-4FE0-9908-E94D-2419E6C61D9B}"/>
              </a:ext>
            </a:extLst>
          </p:cNvPr>
          <p:cNvSpPr/>
          <p:nvPr/>
        </p:nvSpPr>
        <p:spPr>
          <a:xfrm>
            <a:off x="88900" y="16207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GroupA</a:t>
            </a:r>
            <a:endParaRPr sz="1400" b="0" i="0" u="none" strike="noStrike" cap="none">
              <a:solidFill>
                <a:srgbClr val="FFC000"/>
              </a:solidFill>
              <a:latin typeface="Arial"/>
              <a:ea typeface="Arial"/>
              <a:cs typeface="Arial"/>
              <a:sym typeface="Arial"/>
            </a:endParaRPr>
          </a:p>
        </p:txBody>
      </p:sp>
      <p:sp>
        <p:nvSpPr>
          <p:cNvPr id="13" name="Google Shape;1355;p147">
            <a:extLst>
              <a:ext uri="{FF2B5EF4-FFF2-40B4-BE49-F238E27FC236}">
                <a16:creationId xmlns:a16="http://schemas.microsoft.com/office/drawing/2014/main" id="{94DB82E9-2B4F-A03F-60EA-E5CE87282AED}"/>
              </a:ext>
            </a:extLst>
          </p:cNvPr>
          <p:cNvSpPr/>
          <p:nvPr/>
        </p:nvSpPr>
        <p:spPr>
          <a:xfrm>
            <a:off x="777541" y="1974411"/>
            <a:ext cx="137100" cy="137100"/>
          </a:xfrm>
          <a:prstGeom prst="ellipse">
            <a:avLst/>
          </a:prstGeom>
          <a:solidFill>
            <a:srgbClr val="000000"/>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356;p147">
            <a:extLst>
              <a:ext uri="{FF2B5EF4-FFF2-40B4-BE49-F238E27FC236}">
                <a16:creationId xmlns:a16="http://schemas.microsoft.com/office/drawing/2014/main" id="{DEBF49A0-6DC2-6B3F-EC34-D716E32C2A96}"/>
              </a:ext>
            </a:extLst>
          </p:cNvPr>
          <p:cNvSpPr/>
          <p:nvPr/>
        </p:nvSpPr>
        <p:spPr>
          <a:xfrm>
            <a:off x="1336666" y="1974411"/>
            <a:ext cx="137100" cy="137100"/>
          </a:xfrm>
          <a:prstGeom prst="ellipse">
            <a:avLst/>
          </a:prstGeom>
          <a:solidFill>
            <a:srgbClr val="000000"/>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357;p147">
            <a:extLst>
              <a:ext uri="{FF2B5EF4-FFF2-40B4-BE49-F238E27FC236}">
                <a16:creationId xmlns:a16="http://schemas.microsoft.com/office/drawing/2014/main" id="{128307DE-F508-2C17-55DA-1E453931F745}"/>
              </a:ext>
            </a:extLst>
          </p:cNvPr>
          <p:cNvSpPr/>
          <p:nvPr/>
        </p:nvSpPr>
        <p:spPr>
          <a:xfrm>
            <a:off x="2193916" y="1975811"/>
            <a:ext cx="137100" cy="137100"/>
          </a:xfrm>
          <a:prstGeom prst="ellipse">
            <a:avLst/>
          </a:prstGeom>
          <a:solidFill>
            <a:srgbClr val="000000"/>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358;p147">
            <a:extLst>
              <a:ext uri="{FF2B5EF4-FFF2-40B4-BE49-F238E27FC236}">
                <a16:creationId xmlns:a16="http://schemas.microsoft.com/office/drawing/2014/main" id="{750B393C-8E93-AAC5-265F-F729D976BB7F}"/>
              </a:ext>
            </a:extLst>
          </p:cNvPr>
          <p:cNvSpPr/>
          <p:nvPr/>
        </p:nvSpPr>
        <p:spPr>
          <a:xfrm>
            <a:off x="4528841" y="197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359;p147">
            <a:extLst>
              <a:ext uri="{FF2B5EF4-FFF2-40B4-BE49-F238E27FC236}">
                <a16:creationId xmlns:a16="http://schemas.microsoft.com/office/drawing/2014/main" id="{453D14E5-F20E-8B27-41D3-A818E57B1236}"/>
              </a:ext>
            </a:extLst>
          </p:cNvPr>
          <p:cNvSpPr/>
          <p:nvPr/>
        </p:nvSpPr>
        <p:spPr>
          <a:xfrm>
            <a:off x="7527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360;p147">
            <a:extLst>
              <a:ext uri="{FF2B5EF4-FFF2-40B4-BE49-F238E27FC236}">
                <a16:creationId xmlns:a16="http://schemas.microsoft.com/office/drawing/2014/main" id="{7F19CC65-DC22-79B0-B649-EA0D957E1D6F}"/>
              </a:ext>
            </a:extLst>
          </p:cNvPr>
          <p:cNvSpPr/>
          <p:nvPr/>
        </p:nvSpPr>
        <p:spPr>
          <a:xfrm>
            <a:off x="5546928"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361;p147">
            <a:extLst>
              <a:ext uri="{FF2B5EF4-FFF2-40B4-BE49-F238E27FC236}">
                <a16:creationId xmlns:a16="http://schemas.microsoft.com/office/drawing/2014/main" id="{B3185850-9B46-B5A9-8EDD-522ABBED49E0}"/>
              </a:ext>
            </a:extLst>
          </p:cNvPr>
          <p:cNvSpPr txBox="1"/>
          <p:nvPr/>
        </p:nvSpPr>
        <p:spPr>
          <a:xfrm>
            <a:off x="8471337" y="37112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20" name="Google Shape;1362;p147">
            <a:extLst>
              <a:ext uri="{FF2B5EF4-FFF2-40B4-BE49-F238E27FC236}">
                <a16:creationId xmlns:a16="http://schemas.microsoft.com/office/drawing/2014/main" id="{2BE951AD-0295-4FD4-C799-A0EC1D2CB274}"/>
              </a:ext>
            </a:extLst>
          </p:cNvPr>
          <p:cNvSpPr/>
          <p:nvPr/>
        </p:nvSpPr>
        <p:spPr>
          <a:xfrm>
            <a:off x="88903" y="35746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1363;p147">
            <a:extLst>
              <a:ext uri="{FF2B5EF4-FFF2-40B4-BE49-F238E27FC236}">
                <a16:creationId xmlns:a16="http://schemas.microsoft.com/office/drawing/2014/main" id="{21652723-F044-5DBD-D2FA-3053C0EB0743}"/>
              </a:ext>
            </a:extLst>
          </p:cNvPr>
          <p:cNvSpPr/>
          <p:nvPr/>
        </p:nvSpPr>
        <p:spPr>
          <a:xfrm>
            <a:off x="8683894" y="35746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 name="Google Shape;1365;p147">
            <a:extLst>
              <a:ext uri="{FF2B5EF4-FFF2-40B4-BE49-F238E27FC236}">
                <a16:creationId xmlns:a16="http://schemas.microsoft.com/office/drawing/2014/main" id="{A740B371-E059-D8C1-F742-496AD0497035}"/>
              </a:ext>
            </a:extLst>
          </p:cNvPr>
          <p:cNvGrpSpPr/>
          <p:nvPr/>
        </p:nvGrpSpPr>
        <p:grpSpPr>
          <a:xfrm>
            <a:off x="231438" y="3633399"/>
            <a:ext cx="8445649" cy="19500"/>
            <a:chOff x="231425" y="3897549"/>
            <a:chExt cx="8445649" cy="19500"/>
          </a:xfrm>
        </p:grpSpPr>
        <p:sp>
          <p:nvSpPr>
            <p:cNvPr id="23" name="Google Shape;1366;p147">
              <a:extLst>
                <a:ext uri="{FF2B5EF4-FFF2-40B4-BE49-F238E27FC236}">
                  <a16:creationId xmlns:a16="http://schemas.microsoft.com/office/drawing/2014/main" id="{C24C60B5-3798-EE21-E99F-15ADE56D2E73}"/>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67;p147">
              <a:extLst>
                <a:ext uri="{FF2B5EF4-FFF2-40B4-BE49-F238E27FC236}">
                  <a16:creationId xmlns:a16="http://schemas.microsoft.com/office/drawing/2014/main" id="{E910B915-5BAB-8866-DC94-53F66E388574}"/>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68;p147">
              <a:extLst>
                <a:ext uri="{FF2B5EF4-FFF2-40B4-BE49-F238E27FC236}">
                  <a16:creationId xmlns:a16="http://schemas.microsoft.com/office/drawing/2014/main" id="{47CF9627-3893-A80D-E595-0BD443DDC104}"/>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69;p147">
              <a:extLst>
                <a:ext uri="{FF2B5EF4-FFF2-40B4-BE49-F238E27FC236}">
                  <a16:creationId xmlns:a16="http://schemas.microsoft.com/office/drawing/2014/main" id="{C9F4E60C-2A81-B6A3-E7D2-4B20E263AF2A}"/>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1370;p147">
            <a:extLst>
              <a:ext uri="{FF2B5EF4-FFF2-40B4-BE49-F238E27FC236}">
                <a16:creationId xmlns:a16="http://schemas.microsoft.com/office/drawing/2014/main" id="{19DDC83B-10A3-FB6B-C72F-5C1E6AD13C93}"/>
              </a:ext>
            </a:extLst>
          </p:cNvPr>
          <p:cNvSpPr/>
          <p:nvPr/>
        </p:nvSpPr>
        <p:spPr>
          <a:xfrm>
            <a:off x="88900" y="32209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GroupB</a:t>
            </a:r>
            <a:endParaRPr sz="1400" b="0" i="0" u="none" strike="noStrike" cap="none">
              <a:solidFill>
                <a:srgbClr val="FFC000"/>
              </a:solidFill>
              <a:latin typeface="Arial"/>
              <a:ea typeface="Arial"/>
              <a:cs typeface="Arial"/>
              <a:sym typeface="Arial"/>
            </a:endParaRPr>
          </a:p>
        </p:txBody>
      </p:sp>
      <p:sp>
        <p:nvSpPr>
          <p:cNvPr id="28" name="Google Shape;1371;p147">
            <a:extLst>
              <a:ext uri="{FF2B5EF4-FFF2-40B4-BE49-F238E27FC236}">
                <a16:creationId xmlns:a16="http://schemas.microsoft.com/office/drawing/2014/main" id="{B7319086-9823-2CD0-01AC-6525760C9E9C}"/>
              </a:ext>
            </a:extLst>
          </p:cNvPr>
          <p:cNvSpPr/>
          <p:nvPr/>
        </p:nvSpPr>
        <p:spPr>
          <a:xfrm>
            <a:off x="3051166" y="35760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1372;p147">
            <a:extLst>
              <a:ext uri="{FF2B5EF4-FFF2-40B4-BE49-F238E27FC236}">
                <a16:creationId xmlns:a16="http://schemas.microsoft.com/office/drawing/2014/main" id="{BB297E5D-A0C2-9B64-D831-C26381F82CC0}"/>
              </a:ext>
            </a:extLst>
          </p:cNvPr>
          <p:cNvSpPr/>
          <p:nvPr/>
        </p:nvSpPr>
        <p:spPr>
          <a:xfrm>
            <a:off x="2622541" y="35760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1373;p147">
            <a:extLst>
              <a:ext uri="{FF2B5EF4-FFF2-40B4-BE49-F238E27FC236}">
                <a16:creationId xmlns:a16="http://schemas.microsoft.com/office/drawing/2014/main" id="{D415C7B7-CE4A-9CA5-FB8A-E023BDBC58AF}"/>
              </a:ext>
            </a:extLst>
          </p:cNvPr>
          <p:cNvSpPr/>
          <p:nvPr/>
        </p:nvSpPr>
        <p:spPr>
          <a:xfrm>
            <a:off x="433216" y="35760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1374;p147">
            <a:extLst>
              <a:ext uri="{FF2B5EF4-FFF2-40B4-BE49-F238E27FC236}">
                <a16:creationId xmlns:a16="http://schemas.microsoft.com/office/drawing/2014/main" id="{3727C778-1F8E-A52F-CA54-D692816EAC10}"/>
              </a:ext>
            </a:extLst>
          </p:cNvPr>
          <p:cNvSpPr/>
          <p:nvPr/>
        </p:nvSpPr>
        <p:spPr>
          <a:xfrm>
            <a:off x="816609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1375;p147">
            <a:extLst>
              <a:ext uri="{FF2B5EF4-FFF2-40B4-BE49-F238E27FC236}">
                <a16:creationId xmlns:a16="http://schemas.microsoft.com/office/drawing/2014/main" id="{1B4E31C0-43B8-7533-BA30-E53CA79AE287}"/>
              </a:ext>
            </a:extLst>
          </p:cNvPr>
          <p:cNvSpPr/>
          <p:nvPr/>
        </p:nvSpPr>
        <p:spPr>
          <a:xfrm>
            <a:off x="6435153"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376;p147">
            <a:extLst>
              <a:ext uri="{FF2B5EF4-FFF2-40B4-BE49-F238E27FC236}">
                <a16:creationId xmlns:a16="http://schemas.microsoft.com/office/drawing/2014/main" id="{36BD3A48-BAE5-F3A0-BD74-788583B0FE31}"/>
              </a:ext>
            </a:extLst>
          </p:cNvPr>
          <p:cNvSpPr/>
          <p:nvPr/>
        </p:nvSpPr>
        <p:spPr>
          <a:xfrm>
            <a:off x="4299053" y="35746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1377;p147">
            <a:extLst>
              <a:ext uri="{FF2B5EF4-FFF2-40B4-BE49-F238E27FC236}">
                <a16:creationId xmlns:a16="http://schemas.microsoft.com/office/drawing/2014/main" id="{0DCFBED8-D4DC-2176-1BF2-4B2497408246}"/>
              </a:ext>
            </a:extLst>
          </p:cNvPr>
          <p:cNvSpPr/>
          <p:nvPr/>
        </p:nvSpPr>
        <p:spPr>
          <a:xfrm>
            <a:off x="25" y="43757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100">
                <a:solidFill>
                  <a:schemeClr val="lt1"/>
                </a:solidFill>
                <a:latin typeface="Titillium Web"/>
                <a:ea typeface="Titillium Web"/>
                <a:cs typeface="Titillium Web"/>
                <a:sym typeface="Titillium Web"/>
              </a:rPr>
              <a:t>Group A 1 of 3; Group B 1 of 2.  The model isn’t fair, Group B doesn’t have parity for success.</a:t>
            </a:r>
            <a:endParaRPr sz="1100">
              <a:solidFill>
                <a:srgbClr val="FFFFFF"/>
              </a:solidFill>
              <a:latin typeface="Titillium Web"/>
              <a:ea typeface="Titillium Web"/>
              <a:cs typeface="Titillium Web"/>
              <a:sym typeface="Titillium Web"/>
            </a:endParaRPr>
          </a:p>
        </p:txBody>
      </p:sp>
      <p:sp>
        <p:nvSpPr>
          <p:cNvPr id="35" name="Google Shape;1378;p147">
            <a:extLst>
              <a:ext uri="{FF2B5EF4-FFF2-40B4-BE49-F238E27FC236}">
                <a16:creationId xmlns:a16="http://schemas.microsoft.com/office/drawing/2014/main" id="{1B448639-A898-ACE2-3425-861300F0FD7F}"/>
              </a:ext>
            </a:extLst>
          </p:cNvPr>
          <p:cNvSpPr/>
          <p:nvPr/>
        </p:nvSpPr>
        <p:spPr>
          <a:xfrm>
            <a:off x="25" y="1930125"/>
            <a:ext cx="4467300" cy="182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79;p147">
            <a:extLst>
              <a:ext uri="{FF2B5EF4-FFF2-40B4-BE49-F238E27FC236}">
                <a16:creationId xmlns:a16="http://schemas.microsoft.com/office/drawing/2014/main" id="{8DF57BA0-0746-3855-B481-263EBE5BEF61}"/>
              </a:ext>
            </a:extLst>
          </p:cNvPr>
          <p:cNvSpPr/>
          <p:nvPr/>
        </p:nvSpPr>
        <p:spPr>
          <a:xfrm>
            <a:off x="-50" y="3553200"/>
            <a:ext cx="4467300" cy="182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80;p147">
            <a:extLst>
              <a:ext uri="{FF2B5EF4-FFF2-40B4-BE49-F238E27FC236}">
                <a16:creationId xmlns:a16="http://schemas.microsoft.com/office/drawing/2014/main" id="{867EAEB0-6E13-3861-3F0C-C861738C3016}"/>
              </a:ext>
            </a:extLst>
          </p:cNvPr>
          <p:cNvSpPr/>
          <p:nvPr/>
        </p:nvSpPr>
        <p:spPr>
          <a:xfrm>
            <a:off x="225816" y="12175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8" name="Google Shape;1381;p147">
            <a:extLst>
              <a:ext uri="{FF2B5EF4-FFF2-40B4-BE49-F238E27FC236}">
                <a16:creationId xmlns:a16="http://schemas.microsoft.com/office/drawing/2014/main" id="{AA210D43-5883-6B96-B9C9-61D8BDD93779}"/>
              </a:ext>
            </a:extLst>
          </p:cNvPr>
          <p:cNvSpPr/>
          <p:nvPr/>
        </p:nvSpPr>
        <p:spPr>
          <a:xfrm>
            <a:off x="225816" y="993636"/>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9" name="Google Shape;1382;p147">
            <a:extLst>
              <a:ext uri="{FF2B5EF4-FFF2-40B4-BE49-F238E27FC236}">
                <a16:creationId xmlns:a16="http://schemas.microsoft.com/office/drawing/2014/main" id="{1496A341-55BD-D330-90CE-E2F90B043B74}"/>
              </a:ext>
            </a:extLst>
          </p:cNvPr>
          <p:cNvSpPr txBox="1"/>
          <p:nvPr/>
        </p:nvSpPr>
        <p:spPr>
          <a:xfrm>
            <a:off x="362925" y="1102600"/>
            <a:ext cx="14316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Qualified</a:t>
            </a:r>
            <a:endParaRPr sz="1000" b="0" i="1" u="none" strike="noStrike" cap="none">
              <a:solidFill>
                <a:srgbClr val="7F7F7F"/>
              </a:solidFill>
              <a:latin typeface="Roboto"/>
              <a:ea typeface="Roboto"/>
              <a:cs typeface="Roboto"/>
              <a:sym typeface="Roboto"/>
            </a:endParaRPr>
          </a:p>
        </p:txBody>
      </p:sp>
      <p:sp>
        <p:nvSpPr>
          <p:cNvPr id="40" name="Google Shape;1383;p147">
            <a:extLst>
              <a:ext uri="{FF2B5EF4-FFF2-40B4-BE49-F238E27FC236}">
                <a16:creationId xmlns:a16="http://schemas.microsoft.com/office/drawing/2014/main" id="{B0BFAC12-095A-B62B-D83E-88479D77B422}"/>
              </a:ext>
            </a:extLst>
          </p:cNvPr>
          <p:cNvSpPr txBox="1"/>
          <p:nvPr/>
        </p:nvSpPr>
        <p:spPr>
          <a:xfrm>
            <a:off x="362925" y="878725"/>
            <a:ext cx="18309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not Qualified</a:t>
            </a:r>
            <a:endParaRPr sz="1000" b="0" i="1" u="none" strike="noStrike" cap="none">
              <a:solidFill>
                <a:srgbClr val="7F7F7F"/>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sp>
        <p:nvSpPr>
          <p:cNvPr id="1874" name="Google Shape;1874;p210"/>
          <p:cNvSpPr txBox="1">
            <a:spLocks noGrp="1"/>
          </p:cNvSpPr>
          <p:nvPr>
            <p:ph type="title"/>
          </p:nvPr>
        </p:nvSpPr>
        <p:spPr>
          <a:xfrm>
            <a:off x="28300" y="137150"/>
            <a:ext cx="90051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dirty="0"/>
              <a:t>Sometimes success is more important.</a:t>
            </a:r>
            <a:endParaRPr sz="2100" dirty="0"/>
          </a:p>
        </p:txBody>
      </p:sp>
      <p:cxnSp>
        <p:nvCxnSpPr>
          <p:cNvPr id="3" name="Google Shape;1344;p147">
            <a:extLst>
              <a:ext uri="{FF2B5EF4-FFF2-40B4-BE49-F238E27FC236}">
                <a16:creationId xmlns:a16="http://schemas.microsoft.com/office/drawing/2014/main" id="{16EEF8DE-F8F6-A1AF-5003-6C49886D5E96}"/>
              </a:ext>
            </a:extLst>
          </p:cNvPr>
          <p:cNvCxnSpPr/>
          <p:nvPr/>
        </p:nvCxnSpPr>
        <p:spPr>
          <a:xfrm>
            <a:off x="4243515" y="1600200"/>
            <a:ext cx="0" cy="2466900"/>
          </a:xfrm>
          <a:prstGeom prst="straightConnector1">
            <a:avLst/>
          </a:prstGeom>
          <a:noFill/>
          <a:ln w="9525" cap="flat" cmpd="sng">
            <a:solidFill>
              <a:srgbClr val="39B54A"/>
            </a:solidFill>
            <a:prstDash val="lgDash"/>
            <a:round/>
            <a:headEnd type="none" w="med" len="med"/>
            <a:tailEnd type="none" w="med" len="med"/>
          </a:ln>
        </p:spPr>
      </p:cxnSp>
      <p:sp>
        <p:nvSpPr>
          <p:cNvPr id="4" name="Google Shape;1345;p147">
            <a:extLst>
              <a:ext uri="{FF2B5EF4-FFF2-40B4-BE49-F238E27FC236}">
                <a16:creationId xmlns:a16="http://schemas.microsoft.com/office/drawing/2014/main" id="{0E1EE714-85E6-B63C-0743-08B40C9DD5BB}"/>
              </a:ext>
            </a:extLst>
          </p:cNvPr>
          <p:cNvSpPr txBox="1"/>
          <p:nvPr/>
        </p:nvSpPr>
        <p:spPr>
          <a:xfrm>
            <a:off x="8471337" y="21110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5" name="Google Shape;1346;p147">
            <a:extLst>
              <a:ext uri="{FF2B5EF4-FFF2-40B4-BE49-F238E27FC236}">
                <a16:creationId xmlns:a16="http://schemas.microsoft.com/office/drawing/2014/main" id="{6AA63A12-4485-0900-F480-D85F6A86E11B}"/>
              </a:ext>
            </a:extLst>
          </p:cNvPr>
          <p:cNvSpPr/>
          <p:nvPr/>
        </p:nvSpPr>
        <p:spPr>
          <a:xfrm>
            <a:off x="88903" y="19744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347;p147">
            <a:extLst>
              <a:ext uri="{FF2B5EF4-FFF2-40B4-BE49-F238E27FC236}">
                <a16:creationId xmlns:a16="http://schemas.microsoft.com/office/drawing/2014/main" id="{4BCE88D6-F1C4-255E-2CB4-24B22A5A0DA7}"/>
              </a:ext>
            </a:extLst>
          </p:cNvPr>
          <p:cNvSpPr/>
          <p:nvPr/>
        </p:nvSpPr>
        <p:spPr>
          <a:xfrm>
            <a:off x="8683894" y="19744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 name="Google Shape;1349;p147">
            <a:extLst>
              <a:ext uri="{FF2B5EF4-FFF2-40B4-BE49-F238E27FC236}">
                <a16:creationId xmlns:a16="http://schemas.microsoft.com/office/drawing/2014/main" id="{D48440DE-8726-4257-1510-FD30E6D8120C}"/>
              </a:ext>
            </a:extLst>
          </p:cNvPr>
          <p:cNvGrpSpPr/>
          <p:nvPr/>
        </p:nvGrpSpPr>
        <p:grpSpPr>
          <a:xfrm>
            <a:off x="231438" y="2033199"/>
            <a:ext cx="8445649" cy="19500"/>
            <a:chOff x="231425" y="3897549"/>
            <a:chExt cx="8445649" cy="19500"/>
          </a:xfrm>
        </p:grpSpPr>
        <p:sp>
          <p:nvSpPr>
            <p:cNvPr id="8" name="Google Shape;1350;p147">
              <a:extLst>
                <a:ext uri="{FF2B5EF4-FFF2-40B4-BE49-F238E27FC236}">
                  <a16:creationId xmlns:a16="http://schemas.microsoft.com/office/drawing/2014/main" id="{668FA292-2738-5E03-EE3C-E2C169DA8E0E}"/>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51;p147">
              <a:extLst>
                <a:ext uri="{FF2B5EF4-FFF2-40B4-BE49-F238E27FC236}">
                  <a16:creationId xmlns:a16="http://schemas.microsoft.com/office/drawing/2014/main" id="{464AAD1E-22D7-DD0F-378B-5FE79CC702A2}"/>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52;p147">
              <a:extLst>
                <a:ext uri="{FF2B5EF4-FFF2-40B4-BE49-F238E27FC236}">
                  <a16:creationId xmlns:a16="http://schemas.microsoft.com/office/drawing/2014/main" id="{6AC9084C-3CAE-2135-50E2-DE2FB4E5ADAE}"/>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53;p147">
              <a:extLst>
                <a:ext uri="{FF2B5EF4-FFF2-40B4-BE49-F238E27FC236}">
                  <a16:creationId xmlns:a16="http://schemas.microsoft.com/office/drawing/2014/main" id="{A0452760-555D-2E09-84C4-ED1070B074E2}"/>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354;p147">
            <a:extLst>
              <a:ext uri="{FF2B5EF4-FFF2-40B4-BE49-F238E27FC236}">
                <a16:creationId xmlns:a16="http://schemas.microsoft.com/office/drawing/2014/main" id="{B9C6654F-4FE0-9908-E94D-2419E6C61D9B}"/>
              </a:ext>
            </a:extLst>
          </p:cNvPr>
          <p:cNvSpPr/>
          <p:nvPr/>
        </p:nvSpPr>
        <p:spPr>
          <a:xfrm>
            <a:off x="88900" y="16207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GroupA</a:t>
            </a:r>
            <a:endParaRPr sz="1400" b="0" i="0" u="none" strike="noStrike" cap="none">
              <a:solidFill>
                <a:srgbClr val="FFC000"/>
              </a:solidFill>
              <a:latin typeface="Arial"/>
              <a:ea typeface="Arial"/>
              <a:cs typeface="Arial"/>
              <a:sym typeface="Arial"/>
            </a:endParaRPr>
          </a:p>
        </p:txBody>
      </p:sp>
      <p:sp>
        <p:nvSpPr>
          <p:cNvPr id="13" name="Google Shape;1355;p147">
            <a:extLst>
              <a:ext uri="{FF2B5EF4-FFF2-40B4-BE49-F238E27FC236}">
                <a16:creationId xmlns:a16="http://schemas.microsoft.com/office/drawing/2014/main" id="{94DB82E9-2B4F-A03F-60EA-E5CE87282AED}"/>
              </a:ext>
            </a:extLst>
          </p:cNvPr>
          <p:cNvSpPr/>
          <p:nvPr/>
        </p:nvSpPr>
        <p:spPr>
          <a:xfrm>
            <a:off x="777541" y="1974411"/>
            <a:ext cx="137100" cy="137100"/>
          </a:xfrm>
          <a:prstGeom prst="ellipse">
            <a:avLst/>
          </a:prstGeom>
          <a:solidFill>
            <a:srgbClr val="000000"/>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356;p147">
            <a:extLst>
              <a:ext uri="{FF2B5EF4-FFF2-40B4-BE49-F238E27FC236}">
                <a16:creationId xmlns:a16="http://schemas.microsoft.com/office/drawing/2014/main" id="{DEBF49A0-6DC2-6B3F-EC34-D716E32C2A96}"/>
              </a:ext>
            </a:extLst>
          </p:cNvPr>
          <p:cNvSpPr/>
          <p:nvPr/>
        </p:nvSpPr>
        <p:spPr>
          <a:xfrm>
            <a:off x="1336666" y="1974411"/>
            <a:ext cx="137100" cy="137100"/>
          </a:xfrm>
          <a:prstGeom prst="ellipse">
            <a:avLst/>
          </a:prstGeom>
          <a:solidFill>
            <a:srgbClr val="000000"/>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357;p147">
            <a:extLst>
              <a:ext uri="{FF2B5EF4-FFF2-40B4-BE49-F238E27FC236}">
                <a16:creationId xmlns:a16="http://schemas.microsoft.com/office/drawing/2014/main" id="{128307DE-F508-2C17-55DA-1E453931F745}"/>
              </a:ext>
            </a:extLst>
          </p:cNvPr>
          <p:cNvSpPr/>
          <p:nvPr/>
        </p:nvSpPr>
        <p:spPr>
          <a:xfrm>
            <a:off x="2193916" y="1975811"/>
            <a:ext cx="137100" cy="137100"/>
          </a:xfrm>
          <a:prstGeom prst="ellipse">
            <a:avLst/>
          </a:prstGeom>
          <a:solidFill>
            <a:srgbClr val="000000"/>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358;p147">
            <a:extLst>
              <a:ext uri="{FF2B5EF4-FFF2-40B4-BE49-F238E27FC236}">
                <a16:creationId xmlns:a16="http://schemas.microsoft.com/office/drawing/2014/main" id="{750B393C-8E93-AAC5-265F-F729D976BB7F}"/>
              </a:ext>
            </a:extLst>
          </p:cNvPr>
          <p:cNvSpPr/>
          <p:nvPr/>
        </p:nvSpPr>
        <p:spPr>
          <a:xfrm>
            <a:off x="4528841" y="197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359;p147">
            <a:extLst>
              <a:ext uri="{FF2B5EF4-FFF2-40B4-BE49-F238E27FC236}">
                <a16:creationId xmlns:a16="http://schemas.microsoft.com/office/drawing/2014/main" id="{453D14E5-F20E-8B27-41D3-A818E57B1236}"/>
              </a:ext>
            </a:extLst>
          </p:cNvPr>
          <p:cNvSpPr/>
          <p:nvPr/>
        </p:nvSpPr>
        <p:spPr>
          <a:xfrm>
            <a:off x="7527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360;p147">
            <a:extLst>
              <a:ext uri="{FF2B5EF4-FFF2-40B4-BE49-F238E27FC236}">
                <a16:creationId xmlns:a16="http://schemas.microsoft.com/office/drawing/2014/main" id="{7F19CC65-DC22-79B0-B649-EA0D957E1D6F}"/>
              </a:ext>
            </a:extLst>
          </p:cNvPr>
          <p:cNvSpPr/>
          <p:nvPr/>
        </p:nvSpPr>
        <p:spPr>
          <a:xfrm>
            <a:off x="5546928"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361;p147">
            <a:extLst>
              <a:ext uri="{FF2B5EF4-FFF2-40B4-BE49-F238E27FC236}">
                <a16:creationId xmlns:a16="http://schemas.microsoft.com/office/drawing/2014/main" id="{B3185850-9B46-B5A9-8EDD-522ABBED49E0}"/>
              </a:ext>
            </a:extLst>
          </p:cNvPr>
          <p:cNvSpPr txBox="1"/>
          <p:nvPr/>
        </p:nvSpPr>
        <p:spPr>
          <a:xfrm>
            <a:off x="8471337" y="37112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20" name="Google Shape;1362;p147">
            <a:extLst>
              <a:ext uri="{FF2B5EF4-FFF2-40B4-BE49-F238E27FC236}">
                <a16:creationId xmlns:a16="http://schemas.microsoft.com/office/drawing/2014/main" id="{2BE951AD-0295-4FD4-C799-A0EC1D2CB274}"/>
              </a:ext>
            </a:extLst>
          </p:cNvPr>
          <p:cNvSpPr/>
          <p:nvPr/>
        </p:nvSpPr>
        <p:spPr>
          <a:xfrm>
            <a:off x="88903" y="35746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1363;p147">
            <a:extLst>
              <a:ext uri="{FF2B5EF4-FFF2-40B4-BE49-F238E27FC236}">
                <a16:creationId xmlns:a16="http://schemas.microsoft.com/office/drawing/2014/main" id="{21652723-F044-5DBD-D2FA-3053C0EB0743}"/>
              </a:ext>
            </a:extLst>
          </p:cNvPr>
          <p:cNvSpPr/>
          <p:nvPr/>
        </p:nvSpPr>
        <p:spPr>
          <a:xfrm>
            <a:off x="8683894" y="35746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 name="Google Shape;1365;p147">
            <a:extLst>
              <a:ext uri="{FF2B5EF4-FFF2-40B4-BE49-F238E27FC236}">
                <a16:creationId xmlns:a16="http://schemas.microsoft.com/office/drawing/2014/main" id="{A740B371-E059-D8C1-F742-496AD0497035}"/>
              </a:ext>
            </a:extLst>
          </p:cNvPr>
          <p:cNvGrpSpPr/>
          <p:nvPr/>
        </p:nvGrpSpPr>
        <p:grpSpPr>
          <a:xfrm>
            <a:off x="231438" y="3633399"/>
            <a:ext cx="8445649" cy="19500"/>
            <a:chOff x="231425" y="3897549"/>
            <a:chExt cx="8445649" cy="19500"/>
          </a:xfrm>
        </p:grpSpPr>
        <p:sp>
          <p:nvSpPr>
            <p:cNvPr id="23" name="Google Shape;1366;p147">
              <a:extLst>
                <a:ext uri="{FF2B5EF4-FFF2-40B4-BE49-F238E27FC236}">
                  <a16:creationId xmlns:a16="http://schemas.microsoft.com/office/drawing/2014/main" id="{C24C60B5-3798-EE21-E99F-15ADE56D2E73}"/>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67;p147">
              <a:extLst>
                <a:ext uri="{FF2B5EF4-FFF2-40B4-BE49-F238E27FC236}">
                  <a16:creationId xmlns:a16="http://schemas.microsoft.com/office/drawing/2014/main" id="{E910B915-5BAB-8866-DC94-53F66E388574}"/>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68;p147">
              <a:extLst>
                <a:ext uri="{FF2B5EF4-FFF2-40B4-BE49-F238E27FC236}">
                  <a16:creationId xmlns:a16="http://schemas.microsoft.com/office/drawing/2014/main" id="{47CF9627-3893-A80D-E595-0BD443DDC104}"/>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69;p147">
              <a:extLst>
                <a:ext uri="{FF2B5EF4-FFF2-40B4-BE49-F238E27FC236}">
                  <a16:creationId xmlns:a16="http://schemas.microsoft.com/office/drawing/2014/main" id="{C9F4E60C-2A81-B6A3-E7D2-4B20E263AF2A}"/>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1370;p147">
            <a:extLst>
              <a:ext uri="{FF2B5EF4-FFF2-40B4-BE49-F238E27FC236}">
                <a16:creationId xmlns:a16="http://schemas.microsoft.com/office/drawing/2014/main" id="{19DDC83B-10A3-FB6B-C72F-5C1E6AD13C93}"/>
              </a:ext>
            </a:extLst>
          </p:cNvPr>
          <p:cNvSpPr/>
          <p:nvPr/>
        </p:nvSpPr>
        <p:spPr>
          <a:xfrm>
            <a:off x="88900" y="32209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GroupB</a:t>
            </a:r>
            <a:endParaRPr sz="1400" b="0" i="0" u="none" strike="noStrike" cap="none">
              <a:solidFill>
                <a:srgbClr val="FFC000"/>
              </a:solidFill>
              <a:latin typeface="Arial"/>
              <a:ea typeface="Arial"/>
              <a:cs typeface="Arial"/>
              <a:sym typeface="Arial"/>
            </a:endParaRPr>
          </a:p>
        </p:txBody>
      </p:sp>
      <p:sp>
        <p:nvSpPr>
          <p:cNvPr id="28" name="Google Shape;1371;p147">
            <a:extLst>
              <a:ext uri="{FF2B5EF4-FFF2-40B4-BE49-F238E27FC236}">
                <a16:creationId xmlns:a16="http://schemas.microsoft.com/office/drawing/2014/main" id="{B7319086-9823-2CD0-01AC-6525760C9E9C}"/>
              </a:ext>
            </a:extLst>
          </p:cNvPr>
          <p:cNvSpPr/>
          <p:nvPr/>
        </p:nvSpPr>
        <p:spPr>
          <a:xfrm>
            <a:off x="3051166" y="35760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1372;p147">
            <a:extLst>
              <a:ext uri="{FF2B5EF4-FFF2-40B4-BE49-F238E27FC236}">
                <a16:creationId xmlns:a16="http://schemas.microsoft.com/office/drawing/2014/main" id="{BB297E5D-A0C2-9B64-D831-C26381F82CC0}"/>
              </a:ext>
            </a:extLst>
          </p:cNvPr>
          <p:cNvSpPr/>
          <p:nvPr/>
        </p:nvSpPr>
        <p:spPr>
          <a:xfrm>
            <a:off x="2622541" y="35760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1373;p147">
            <a:extLst>
              <a:ext uri="{FF2B5EF4-FFF2-40B4-BE49-F238E27FC236}">
                <a16:creationId xmlns:a16="http://schemas.microsoft.com/office/drawing/2014/main" id="{D415C7B7-CE4A-9CA5-FB8A-E023BDBC58AF}"/>
              </a:ext>
            </a:extLst>
          </p:cNvPr>
          <p:cNvSpPr/>
          <p:nvPr/>
        </p:nvSpPr>
        <p:spPr>
          <a:xfrm>
            <a:off x="433216" y="35760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1374;p147">
            <a:extLst>
              <a:ext uri="{FF2B5EF4-FFF2-40B4-BE49-F238E27FC236}">
                <a16:creationId xmlns:a16="http://schemas.microsoft.com/office/drawing/2014/main" id="{3727C778-1F8E-A52F-CA54-D692816EAC10}"/>
              </a:ext>
            </a:extLst>
          </p:cNvPr>
          <p:cNvSpPr/>
          <p:nvPr/>
        </p:nvSpPr>
        <p:spPr>
          <a:xfrm>
            <a:off x="816609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1375;p147">
            <a:extLst>
              <a:ext uri="{FF2B5EF4-FFF2-40B4-BE49-F238E27FC236}">
                <a16:creationId xmlns:a16="http://schemas.microsoft.com/office/drawing/2014/main" id="{1B4E31C0-43B8-7533-BA30-E53CA79AE287}"/>
              </a:ext>
            </a:extLst>
          </p:cNvPr>
          <p:cNvSpPr/>
          <p:nvPr/>
        </p:nvSpPr>
        <p:spPr>
          <a:xfrm>
            <a:off x="6435153"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376;p147">
            <a:extLst>
              <a:ext uri="{FF2B5EF4-FFF2-40B4-BE49-F238E27FC236}">
                <a16:creationId xmlns:a16="http://schemas.microsoft.com/office/drawing/2014/main" id="{36BD3A48-BAE5-F3A0-BD74-788583B0FE31}"/>
              </a:ext>
            </a:extLst>
          </p:cNvPr>
          <p:cNvSpPr/>
          <p:nvPr/>
        </p:nvSpPr>
        <p:spPr>
          <a:xfrm>
            <a:off x="4299053" y="35746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34" name="Google Shape;1377;p147">
            <a:extLst>
              <a:ext uri="{FF2B5EF4-FFF2-40B4-BE49-F238E27FC236}">
                <a16:creationId xmlns:a16="http://schemas.microsoft.com/office/drawing/2014/main" id="{0DCFBED8-D4DC-2176-1BF2-4B2497408246}"/>
              </a:ext>
            </a:extLst>
          </p:cNvPr>
          <p:cNvSpPr/>
          <p:nvPr/>
        </p:nvSpPr>
        <p:spPr>
          <a:xfrm>
            <a:off x="25" y="43757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100" dirty="0">
                <a:solidFill>
                  <a:schemeClr val="lt1"/>
                </a:solidFill>
                <a:latin typeface="Titillium Web"/>
                <a:ea typeface="Titillium Web"/>
                <a:cs typeface="Titillium Web"/>
                <a:sym typeface="Titillium Web"/>
              </a:rPr>
              <a:t>Moving the cutoff, now both groups have success class parity 1/3 chances.</a:t>
            </a:r>
            <a:endParaRPr sz="1100" dirty="0">
              <a:solidFill>
                <a:srgbClr val="FFFFFF"/>
              </a:solidFill>
              <a:latin typeface="Titillium Web"/>
              <a:ea typeface="Titillium Web"/>
              <a:cs typeface="Titillium Web"/>
              <a:sym typeface="Titillium Web"/>
            </a:endParaRPr>
          </a:p>
        </p:txBody>
      </p:sp>
      <p:sp>
        <p:nvSpPr>
          <p:cNvPr id="35" name="Google Shape;1378;p147">
            <a:extLst>
              <a:ext uri="{FF2B5EF4-FFF2-40B4-BE49-F238E27FC236}">
                <a16:creationId xmlns:a16="http://schemas.microsoft.com/office/drawing/2014/main" id="{1B448639-A898-ACE2-3425-861300F0FD7F}"/>
              </a:ext>
            </a:extLst>
          </p:cNvPr>
          <p:cNvSpPr/>
          <p:nvPr/>
        </p:nvSpPr>
        <p:spPr>
          <a:xfrm>
            <a:off x="25" y="1930125"/>
            <a:ext cx="4057283" cy="25085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79;p147">
            <a:extLst>
              <a:ext uri="{FF2B5EF4-FFF2-40B4-BE49-F238E27FC236}">
                <a16:creationId xmlns:a16="http://schemas.microsoft.com/office/drawing/2014/main" id="{8DF57BA0-0746-3855-B481-263EBE5BEF61}"/>
              </a:ext>
            </a:extLst>
          </p:cNvPr>
          <p:cNvSpPr/>
          <p:nvPr/>
        </p:nvSpPr>
        <p:spPr>
          <a:xfrm>
            <a:off x="-50" y="3553200"/>
            <a:ext cx="4057283" cy="25085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80;p147">
            <a:extLst>
              <a:ext uri="{FF2B5EF4-FFF2-40B4-BE49-F238E27FC236}">
                <a16:creationId xmlns:a16="http://schemas.microsoft.com/office/drawing/2014/main" id="{867EAEB0-6E13-3861-3F0C-C861738C3016}"/>
              </a:ext>
            </a:extLst>
          </p:cNvPr>
          <p:cNvSpPr/>
          <p:nvPr/>
        </p:nvSpPr>
        <p:spPr>
          <a:xfrm>
            <a:off x="225816" y="12175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8" name="Google Shape;1381;p147">
            <a:extLst>
              <a:ext uri="{FF2B5EF4-FFF2-40B4-BE49-F238E27FC236}">
                <a16:creationId xmlns:a16="http://schemas.microsoft.com/office/drawing/2014/main" id="{AA210D43-5883-6B96-B9C9-61D8BDD93779}"/>
              </a:ext>
            </a:extLst>
          </p:cNvPr>
          <p:cNvSpPr/>
          <p:nvPr/>
        </p:nvSpPr>
        <p:spPr>
          <a:xfrm>
            <a:off x="225816" y="993636"/>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9" name="Google Shape;1382;p147">
            <a:extLst>
              <a:ext uri="{FF2B5EF4-FFF2-40B4-BE49-F238E27FC236}">
                <a16:creationId xmlns:a16="http://schemas.microsoft.com/office/drawing/2014/main" id="{1496A341-55BD-D330-90CE-E2F90B043B74}"/>
              </a:ext>
            </a:extLst>
          </p:cNvPr>
          <p:cNvSpPr txBox="1"/>
          <p:nvPr/>
        </p:nvSpPr>
        <p:spPr>
          <a:xfrm>
            <a:off x="362925" y="1102600"/>
            <a:ext cx="14316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Qualified</a:t>
            </a:r>
            <a:endParaRPr sz="1000" b="0" i="1" u="none" strike="noStrike" cap="none">
              <a:solidFill>
                <a:srgbClr val="7F7F7F"/>
              </a:solidFill>
              <a:latin typeface="Roboto"/>
              <a:ea typeface="Roboto"/>
              <a:cs typeface="Roboto"/>
              <a:sym typeface="Roboto"/>
            </a:endParaRPr>
          </a:p>
        </p:txBody>
      </p:sp>
      <p:sp>
        <p:nvSpPr>
          <p:cNvPr id="40" name="Google Shape;1383;p147">
            <a:extLst>
              <a:ext uri="{FF2B5EF4-FFF2-40B4-BE49-F238E27FC236}">
                <a16:creationId xmlns:a16="http://schemas.microsoft.com/office/drawing/2014/main" id="{B0BFAC12-095A-B62B-D83E-88479D77B422}"/>
              </a:ext>
            </a:extLst>
          </p:cNvPr>
          <p:cNvSpPr txBox="1"/>
          <p:nvPr/>
        </p:nvSpPr>
        <p:spPr>
          <a:xfrm>
            <a:off x="362925" y="878725"/>
            <a:ext cx="18309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not Qualified</a:t>
            </a:r>
            <a:endParaRPr sz="1000" b="0" i="1" u="none" strike="noStrike" cap="none">
              <a:solidFill>
                <a:srgbClr val="7F7F7F"/>
              </a:solidFill>
              <a:latin typeface="Roboto"/>
              <a:ea typeface="Roboto"/>
              <a:cs typeface="Roboto"/>
              <a:sym typeface="Roboto"/>
            </a:endParaRPr>
          </a:p>
        </p:txBody>
      </p:sp>
      <p:cxnSp>
        <p:nvCxnSpPr>
          <p:cNvPr id="2" name="Google Shape;1344;p147">
            <a:extLst>
              <a:ext uri="{FF2B5EF4-FFF2-40B4-BE49-F238E27FC236}">
                <a16:creationId xmlns:a16="http://schemas.microsoft.com/office/drawing/2014/main" id="{93A32D1B-BF0C-AC45-4F43-E95A2733AE56}"/>
              </a:ext>
            </a:extLst>
          </p:cNvPr>
          <p:cNvCxnSpPr/>
          <p:nvPr/>
        </p:nvCxnSpPr>
        <p:spPr>
          <a:xfrm>
            <a:off x="4467250" y="1600200"/>
            <a:ext cx="0" cy="2466900"/>
          </a:xfrm>
          <a:prstGeom prst="straightConnector1">
            <a:avLst/>
          </a:prstGeom>
          <a:noFill/>
          <a:ln w="9525" cap="flat" cmpd="sng">
            <a:solidFill>
              <a:schemeClr val="bg1">
                <a:lumMod val="50000"/>
              </a:schemeClr>
            </a:solidFill>
            <a:prstDash val="lgDash"/>
            <a:round/>
            <a:headEnd type="none" w="med" len="med"/>
            <a:tailEnd type="none" w="med" len="med"/>
          </a:ln>
        </p:spPr>
      </p:cxnSp>
    </p:spTree>
    <p:extLst>
      <p:ext uri="{BB962C8B-B14F-4D97-AF65-F5344CB8AC3E}">
        <p14:creationId xmlns:p14="http://schemas.microsoft.com/office/powerpoint/2010/main" val="477095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sp>
        <p:nvSpPr>
          <p:cNvPr id="1874" name="Google Shape;1874;p210"/>
          <p:cNvSpPr txBox="1">
            <a:spLocks noGrp="1"/>
          </p:cNvSpPr>
          <p:nvPr>
            <p:ph type="title"/>
          </p:nvPr>
        </p:nvSpPr>
        <p:spPr>
          <a:xfrm>
            <a:off x="28300" y="137150"/>
            <a:ext cx="90051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dirty="0"/>
              <a:t>What about avoiding the poor outcome?</a:t>
            </a:r>
            <a:endParaRPr sz="2100" dirty="0"/>
          </a:p>
        </p:txBody>
      </p:sp>
      <p:sp>
        <p:nvSpPr>
          <p:cNvPr id="4" name="Google Shape;1345;p147">
            <a:extLst>
              <a:ext uri="{FF2B5EF4-FFF2-40B4-BE49-F238E27FC236}">
                <a16:creationId xmlns:a16="http://schemas.microsoft.com/office/drawing/2014/main" id="{0E1EE714-85E6-B63C-0743-08B40C9DD5BB}"/>
              </a:ext>
            </a:extLst>
          </p:cNvPr>
          <p:cNvSpPr txBox="1"/>
          <p:nvPr/>
        </p:nvSpPr>
        <p:spPr>
          <a:xfrm>
            <a:off x="8471337" y="21110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5" name="Google Shape;1346;p147">
            <a:extLst>
              <a:ext uri="{FF2B5EF4-FFF2-40B4-BE49-F238E27FC236}">
                <a16:creationId xmlns:a16="http://schemas.microsoft.com/office/drawing/2014/main" id="{6AA63A12-4485-0900-F480-D85F6A86E11B}"/>
              </a:ext>
            </a:extLst>
          </p:cNvPr>
          <p:cNvSpPr/>
          <p:nvPr/>
        </p:nvSpPr>
        <p:spPr>
          <a:xfrm>
            <a:off x="88903" y="19744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347;p147">
            <a:extLst>
              <a:ext uri="{FF2B5EF4-FFF2-40B4-BE49-F238E27FC236}">
                <a16:creationId xmlns:a16="http://schemas.microsoft.com/office/drawing/2014/main" id="{4BCE88D6-F1C4-255E-2CB4-24B22A5A0DA7}"/>
              </a:ext>
            </a:extLst>
          </p:cNvPr>
          <p:cNvSpPr/>
          <p:nvPr/>
        </p:nvSpPr>
        <p:spPr>
          <a:xfrm>
            <a:off x="8683894" y="19744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 name="Google Shape;1349;p147">
            <a:extLst>
              <a:ext uri="{FF2B5EF4-FFF2-40B4-BE49-F238E27FC236}">
                <a16:creationId xmlns:a16="http://schemas.microsoft.com/office/drawing/2014/main" id="{D48440DE-8726-4257-1510-FD30E6D8120C}"/>
              </a:ext>
            </a:extLst>
          </p:cNvPr>
          <p:cNvGrpSpPr/>
          <p:nvPr/>
        </p:nvGrpSpPr>
        <p:grpSpPr>
          <a:xfrm>
            <a:off x="231438" y="2033199"/>
            <a:ext cx="8445649" cy="19500"/>
            <a:chOff x="231425" y="3897549"/>
            <a:chExt cx="8445649" cy="19500"/>
          </a:xfrm>
        </p:grpSpPr>
        <p:sp>
          <p:nvSpPr>
            <p:cNvPr id="8" name="Google Shape;1350;p147">
              <a:extLst>
                <a:ext uri="{FF2B5EF4-FFF2-40B4-BE49-F238E27FC236}">
                  <a16:creationId xmlns:a16="http://schemas.microsoft.com/office/drawing/2014/main" id="{668FA292-2738-5E03-EE3C-E2C169DA8E0E}"/>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51;p147">
              <a:extLst>
                <a:ext uri="{FF2B5EF4-FFF2-40B4-BE49-F238E27FC236}">
                  <a16:creationId xmlns:a16="http://schemas.microsoft.com/office/drawing/2014/main" id="{464AAD1E-22D7-DD0F-378B-5FE79CC702A2}"/>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52;p147">
              <a:extLst>
                <a:ext uri="{FF2B5EF4-FFF2-40B4-BE49-F238E27FC236}">
                  <a16:creationId xmlns:a16="http://schemas.microsoft.com/office/drawing/2014/main" id="{6AC9084C-3CAE-2135-50E2-DE2FB4E5ADAE}"/>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53;p147">
              <a:extLst>
                <a:ext uri="{FF2B5EF4-FFF2-40B4-BE49-F238E27FC236}">
                  <a16:creationId xmlns:a16="http://schemas.microsoft.com/office/drawing/2014/main" id="{A0452760-555D-2E09-84C4-ED1070B074E2}"/>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354;p147">
            <a:extLst>
              <a:ext uri="{FF2B5EF4-FFF2-40B4-BE49-F238E27FC236}">
                <a16:creationId xmlns:a16="http://schemas.microsoft.com/office/drawing/2014/main" id="{B9C6654F-4FE0-9908-E94D-2419E6C61D9B}"/>
              </a:ext>
            </a:extLst>
          </p:cNvPr>
          <p:cNvSpPr/>
          <p:nvPr/>
        </p:nvSpPr>
        <p:spPr>
          <a:xfrm>
            <a:off x="88900" y="16207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GroupA</a:t>
            </a:r>
            <a:endParaRPr sz="1400" b="0" i="0" u="none" strike="noStrike" cap="none">
              <a:solidFill>
                <a:srgbClr val="FFC000"/>
              </a:solidFill>
              <a:latin typeface="Arial"/>
              <a:ea typeface="Arial"/>
              <a:cs typeface="Arial"/>
              <a:sym typeface="Arial"/>
            </a:endParaRPr>
          </a:p>
        </p:txBody>
      </p:sp>
      <p:sp>
        <p:nvSpPr>
          <p:cNvPr id="13" name="Google Shape;1355;p147">
            <a:extLst>
              <a:ext uri="{FF2B5EF4-FFF2-40B4-BE49-F238E27FC236}">
                <a16:creationId xmlns:a16="http://schemas.microsoft.com/office/drawing/2014/main" id="{94DB82E9-2B4F-A03F-60EA-E5CE87282AED}"/>
              </a:ext>
            </a:extLst>
          </p:cNvPr>
          <p:cNvSpPr/>
          <p:nvPr/>
        </p:nvSpPr>
        <p:spPr>
          <a:xfrm>
            <a:off x="777541" y="197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14" name="Google Shape;1356;p147">
            <a:extLst>
              <a:ext uri="{FF2B5EF4-FFF2-40B4-BE49-F238E27FC236}">
                <a16:creationId xmlns:a16="http://schemas.microsoft.com/office/drawing/2014/main" id="{DEBF49A0-6DC2-6B3F-EC34-D716E32C2A96}"/>
              </a:ext>
            </a:extLst>
          </p:cNvPr>
          <p:cNvSpPr/>
          <p:nvPr/>
        </p:nvSpPr>
        <p:spPr>
          <a:xfrm>
            <a:off x="1336666" y="197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15" name="Google Shape;1357;p147">
            <a:extLst>
              <a:ext uri="{FF2B5EF4-FFF2-40B4-BE49-F238E27FC236}">
                <a16:creationId xmlns:a16="http://schemas.microsoft.com/office/drawing/2014/main" id="{128307DE-F508-2C17-55DA-1E453931F745}"/>
              </a:ext>
            </a:extLst>
          </p:cNvPr>
          <p:cNvSpPr/>
          <p:nvPr/>
        </p:nvSpPr>
        <p:spPr>
          <a:xfrm>
            <a:off x="2193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16" name="Google Shape;1358;p147">
            <a:extLst>
              <a:ext uri="{FF2B5EF4-FFF2-40B4-BE49-F238E27FC236}">
                <a16:creationId xmlns:a16="http://schemas.microsoft.com/office/drawing/2014/main" id="{750B393C-8E93-AAC5-265F-F729D976BB7F}"/>
              </a:ext>
            </a:extLst>
          </p:cNvPr>
          <p:cNvSpPr/>
          <p:nvPr/>
        </p:nvSpPr>
        <p:spPr>
          <a:xfrm>
            <a:off x="4528841" y="197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359;p147">
            <a:extLst>
              <a:ext uri="{FF2B5EF4-FFF2-40B4-BE49-F238E27FC236}">
                <a16:creationId xmlns:a16="http://schemas.microsoft.com/office/drawing/2014/main" id="{453D14E5-F20E-8B27-41D3-A818E57B1236}"/>
              </a:ext>
            </a:extLst>
          </p:cNvPr>
          <p:cNvSpPr/>
          <p:nvPr/>
        </p:nvSpPr>
        <p:spPr>
          <a:xfrm>
            <a:off x="7527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360;p147">
            <a:extLst>
              <a:ext uri="{FF2B5EF4-FFF2-40B4-BE49-F238E27FC236}">
                <a16:creationId xmlns:a16="http://schemas.microsoft.com/office/drawing/2014/main" id="{7F19CC65-DC22-79B0-B649-EA0D957E1D6F}"/>
              </a:ext>
            </a:extLst>
          </p:cNvPr>
          <p:cNvSpPr/>
          <p:nvPr/>
        </p:nvSpPr>
        <p:spPr>
          <a:xfrm>
            <a:off x="5546928"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361;p147">
            <a:extLst>
              <a:ext uri="{FF2B5EF4-FFF2-40B4-BE49-F238E27FC236}">
                <a16:creationId xmlns:a16="http://schemas.microsoft.com/office/drawing/2014/main" id="{B3185850-9B46-B5A9-8EDD-522ABBED49E0}"/>
              </a:ext>
            </a:extLst>
          </p:cNvPr>
          <p:cNvSpPr txBox="1"/>
          <p:nvPr/>
        </p:nvSpPr>
        <p:spPr>
          <a:xfrm>
            <a:off x="8471337" y="37112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20" name="Google Shape;1362;p147">
            <a:extLst>
              <a:ext uri="{FF2B5EF4-FFF2-40B4-BE49-F238E27FC236}">
                <a16:creationId xmlns:a16="http://schemas.microsoft.com/office/drawing/2014/main" id="{2BE951AD-0295-4FD4-C799-A0EC1D2CB274}"/>
              </a:ext>
            </a:extLst>
          </p:cNvPr>
          <p:cNvSpPr/>
          <p:nvPr/>
        </p:nvSpPr>
        <p:spPr>
          <a:xfrm>
            <a:off x="88903" y="35746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1363;p147">
            <a:extLst>
              <a:ext uri="{FF2B5EF4-FFF2-40B4-BE49-F238E27FC236}">
                <a16:creationId xmlns:a16="http://schemas.microsoft.com/office/drawing/2014/main" id="{21652723-F044-5DBD-D2FA-3053C0EB0743}"/>
              </a:ext>
            </a:extLst>
          </p:cNvPr>
          <p:cNvSpPr/>
          <p:nvPr/>
        </p:nvSpPr>
        <p:spPr>
          <a:xfrm>
            <a:off x="8683894" y="35746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 name="Google Shape;1365;p147">
            <a:extLst>
              <a:ext uri="{FF2B5EF4-FFF2-40B4-BE49-F238E27FC236}">
                <a16:creationId xmlns:a16="http://schemas.microsoft.com/office/drawing/2014/main" id="{A740B371-E059-D8C1-F742-496AD0497035}"/>
              </a:ext>
            </a:extLst>
          </p:cNvPr>
          <p:cNvGrpSpPr/>
          <p:nvPr/>
        </p:nvGrpSpPr>
        <p:grpSpPr>
          <a:xfrm>
            <a:off x="231438" y="3633399"/>
            <a:ext cx="8445649" cy="19500"/>
            <a:chOff x="231425" y="3897549"/>
            <a:chExt cx="8445649" cy="19500"/>
          </a:xfrm>
        </p:grpSpPr>
        <p:sp>
          <p:nvSpPr>
            <p:cNvPr id="23" name="Google Shape;1366;p147">
              <a:extLst>
                <a:ext uri="{FF2B5EF4-FFF2-40B4-BE49-F238E27FC236}">
                  <a16:creationId xmlns:a16="http://schemas.microsoft.com/office/drawing/2014/main" id="{C24C60B5-3798-EE21-E99F-15ADE56D2E73}"/>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67;p147">
              <a:extLst>
                <a:ext uri="{FF2B5EF4-FFF2-40B4-BE49-F238E27FC236}">
                  <a16:creationId xmlns:a16="http://schemas.microsoft.com/office/drawing/2014/main" id="{E910B915-5BAB-8866-DC94-53F66E388574}"/>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68;p147">
              <a:extLst>
                <a:ext uri="{FF2B5EF4-FFF2-40B4-BE49-F238E27FC236}">
                  <a16:creationId xmlns:a16="http://schemas.microsoft.com/office/drawing/2014/main" id="{47CF9627-3893-A80D-E595-0BD443DDC104}"/>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69;p147">
              <a:extLst>
                <a:ext uri="{FF2B5EF4-FFF2-40B4-BE49-F238E27FC236}">
                  <a16:creationId xmlns:a16="http://schemas.microsoft.com/office/drawing/2014/main" id="{C9F4E60C-2A81-B6A3-E7D2-4B20E263AF2A}"/>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1370;p147">
            <a:extLst>
              <a:ext uri="{FF2B5EF4-FFF2-40B4-BE49-F238E27FC236}">
                <a16:creationId xmlns:a16="http://schemas.microsoft.com/office/drawing/2014/main" id="{19DDC83B-10A3-FB6B-C72F-5C1E6AD13C93}"/>
              </a:ext>
            </a:extLst>
          </p:cNvPr>
          <p:cNvSpPr/>
          <p:nvPr/>
        </p:nvSpPr>
        <p:spPr>
          <a:xfrm>
            <a:off x="88900" y="32209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GroupB</a:t>
            </a:r>
            <a:endParaRPr sz="1400" b="0" i="0" u="none" strike="noStrike" cap="none">
              <a:solidFill>
                <a:srgbClr val="FFC000"/>
              </a:solidFill>
              <a:latin typeface="Arial"/>
              <a:ea typeface="Arial"/>
              <a:cs typeface="Arial"/>
              <a:sym typeface="Arial"/>
            </a:endParaRPr>
          </a:p>
        </p:txBody>
      </p:sp>
      <p:sp>
        <p:nvSpPr>
          <p:cNvPr id="28" name="Google Shape;1371;p147">
            <a:extLst>
              <a:ext uri="{FF2B5EF4-FFF2-40B4-BE49-F238E27FC236}">
                <a16:creationId xmlns:a16="http://schemas.microsoft.com/office/drawing/2014/main" id="{B7319086-9823-2CD0-01AC-6525760C9E9C}"/>
              </a:ext>
            </a:extLst>
          </p:cNvPr>
          <p:cNvSpPr/>
          <p:nvPr/>
        </p:nvSpPr>
        <p:spPr>
          <a:xfrm>
            <a:off x="3051166"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29" name="Google Shape;1372;p147">
            <a:extLst>
              <a:ext uri="{FF2B5EF4-FFF2-40B4-BE49-F238E27FC236}">
                <a16:creationId xmlns:a16="http://schemas.microsoft.com/office/drawing/2014/main" id="{BB297E5D-A0C2-9B64-D831-C26381F82CC0}"/>
              </a:ext>
            </a:extLst>
          </p:cNvPr>
          <p:cNvSpPr/>
          <p:nvPr/>
        </p:nvSpPr>
        <p:spPr>
          <a:xfrm>
            <a:off x="262254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30" name="Google Shape;1373;p147">
            <a:extLst>
              <a:ext uri="{FF2B5EF4-FFF2-40B4-BE49-F238E27FC236}">
                <a16:creationId xmlns:a16="http://schemas.microsoft.com/office/drawing/2014/main" id="{D415C7B7-CE4A-9CA5-FB8A-E023BDBC58AF}"/>
              </a:ext>
            </a:extLst>
          </p:cNvPr>
          <p:cNvSpPr/>
          <p:nvPr/>
        </p:nvSpPr>
        <p:spPr>
          <a:xfrm>
            <a:off x="433216"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sz="1200">
              <a:solidFill>
                <a:srgbClr val="7F7F7F"/>
              </a:solidFill>
            </a:endParaRPr>
          </a:p>
        </p:txBody>
      </p:sp>
      <p:sp>
        <p:nvSpPr>
          <p:cNvPr id="31" name="Google Shape;1374;p147">
            <a:extLst>
              <a:ext uri="{FF2B5EF4-FFF2-40B4-BE49-F238E27FC236}">
                <a16:creationId xmlns:a16="http://schemas.microsoft.com/office/drawing/2014/main" id="{3727C778-1F8E-A52F-CA54-D692816EAC10}"/>
              </a:ext>
            </a:extLst>
          </p:cNvPr>
          <p:cNvSpPr/>
          <p:nvPr/>
        </p:nvSpPr>
        <p:spPr>
          <a:xfrm>
            <a:off x="816609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1375;p147">
            <a:extLst>
              <a:ext uri="{FF2B5EF4-FFF2-40B4-BE49-F238E27FC236}">
                <a16:creationId xmlns:a16="http://schemas.microsoft.com/office/drawing/2014/main" id="{1B4E31C0-43B8-7533-BA30-E53CA79AE287}"/>
              </a:ext>
            </a:extLst>
          </p:cNvPr>
          <p:cNvSpPr/>
          <p:nvPr/>
        </p:nvSpPr>
        <p:spPr>
          <a:xfrm>
            <a:off x="6435153"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376;p147">
            <a:extLst>
              <a:ext uri="{FF2B5EF4-FFF2-40B4-BE49-F238E27FC236}">
                <a16:creationId xmlns:a16="http://schemas.microsoft.com/office/drawing/2014/main" id="{36BD3A48-BAE5-F3A0-BD74-788583B0FE31}"/>
              </a:ext>
            </a:extLst>
          </p:cNvPr>
          <p:cNvSpPr/>
          <p:nvPr/>
        </p:nvSpPr>
        <p:spPr>
          <a:xfrm>
            <a:off x="4299053" y="35746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34" name="Google Shape;1377;p147">
            <a:extLst>
              <a:ext uri="{FF2B5EF4-FFF2-40B4-BE49-F238E27FC236}">
                <a16:creationId xmlns:a16="http://schemas.microsoft.com/office/drawing/2014/main" id="{0DCFBED8-D4DC-2176-1BF2-4B2497408246}"/>
              </a:ext>
            </a:extLst>
          </p:cNvPr>
          <p:cNvSpPr/>
          <p:nvPr/>
        </p:nvSpPr>
        <p:spPr>
          <a:xfrm>
            <a:off x="25" y="43757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100" dirty="0">
                <a:solidFill>
                  <a:schemeClr val="lt1"/>
                </a:solidFill>
                <a:latin typeface="Titillium Web"/>
                <a:ea typeface="Titillium Web"/>
                <a:cs typeface="Titillium Web"/>
                <a:sym typeface="Titillium Web"/>
              </a:rPr>
              <a:t>Group A 3 of 3; Group B 3 of 4.  The model isn’t fair, there is bias against group B.</a:t>
            </a:r>
            <a:endParaRPr lang="en-US" sz="1100" dirty="0">
              <a:solidFill>
                <a:srgbClr val="FFFFFF"/>
              </a:solidFill>
              <a:latin typeface="Titillium Web"/>
              <a:ea typeface="Titillium Web"/>
              <a:cs typeface="Titillium Web"/>
              <a:sym typeface="Titillium Web"/>
            </a:endParaRPr>
          </a:p>
        </p:txBody>
      </p:sp>
      <p:sp>
        <p:nvSpPr>
          <p:cNvPr id="35" name="Google Shape;1378;p147">
            <a:extLst>
              <a:ext uri="{FF2B5EF4-FFF2-40B4-BE49-F238E27FC236}">
                <a16:creationId xmlns:a16="http://schemas.microsoft.com/office/drawing/2014/main" id="{1B448639-A898-ACE2-3425-861300F0FD7F}"/>
              </a:ext>
            </a:extLst>
          </p:cNvPr>
          <p:cNvSpPr/>
          <p:nvPr/>
        </p:nvSpPr>
        <p:spPr>
          <a:xfrm>
            <a:off x="4498349" y="1881485"/>
            <a:ext cx="4396546" cy="25085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79;p147">
            <a:extLst>
              <a:ext uri="{FF2B5EF4-FFF2-40B4-BE49-F238E27FC236}">
                <a16:creationId xmlns:a16="http://schemas.microsoft.com/office/drawing/2014/main" id="{8DF57BA0-0746-3855-B481-263EBE5BEF61}"/>
              </a:ext>
            </a:extLst>
          </p:cNvPr>
          <p:cNvSpPr/>
          <p:nvPr/>
        </p:nvSpPr>
        <p:spPr>
          <a:xfrm>
            <a:off x="4528842" y="3485104"/>
            <a:ext cx="4365978" cy="25085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80;p147">
            <a:extLst>
              <a:ext uri="{FF2B5EF4-FFF2-40B4-BE49-F238E27FC236}">
                <a16:creationId xmlns:a16="http://schemas.microsoft.com/office/drawing/2014/main" id="{867EAEB0-6E13-3861-3F0C-C861738C3016}"/>
              </a:ext>
            </a:extLst>
          </p:cNvPr>
          <p:cNvSpPr/>
          <p:nvPr/>
        </p:nvSpPr>
        <p:spPr>
          <a:xfrm>
            <a:off x="225816" y="12175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8" name="Google Shape;1381;p147">
            <a:extLst>
              <a:ext uri="{FF2B5EF4-FFF2-40B4-BE49-F238E27FC236}">
                <a16:creationId xmlns:a16="http://schemas.microsoft.com/office/drawing/2014/main" id="{AA210D43-5883-6B96-B9C9-61D8BDD93779}"/>
              </a:ext>
            </a:extLst>
          </p:cNvPr>
          <p:cNvSpPr/>
          <p:nvPr/>
        </p:nvSpPr>
        <p:spPr>
          <a:xfrm>
            <a:off x="225816" y="993636"/>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9" name="Google Shape;1382;p147">
            <a:extLst>
              <a:ext uri="{FF2B5EF4-FFF2-40B4-BE49-F238E27FC236}">
                <a16:creationId xmlns:a16="http://schemas.microsoft.com/office/drawing/2014/main" id="{1496A341-55BD-D330-90CE-E2F90B043B74}"/>
              </a:ext>
            </a:extLst>
          </p:cNvPr>
          <p:cNvSpPr txBox="1"/>
          <p:nvPr/>
        </p:nvSpPr>
        <p:spPr>
          <a:xfrm>
            <a:off x="362925" y="1102600"/>
            <a:ext cx="14316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Qualified</a:t>
            </a:r>
            <a:endParaRPr sz="1000" b="0" i="1" u="none" strike="noStrike" cap="none">
              <a:solidFill>
                <a:srgbClr val="7F7F7F"/>
              </a:solidFill>
              <a:latin typeface="Roboto"/>
              <a:ea typeface="Roboto"/>
              <a:cs typeface="Roboto"/>
              <a:sym typeface="Roboto"/>
            </a:endParaRPr>
          </a:p>
        </p:txBody>
      </p:sp>
      <p:sp>
        <p:nvSpPr>
          <p:cNvPr id="40" name="Google Shape;1383;p147">
            <a:extLst>
              <a:ext uri="{FF2B5EF4-FFF2-40B4-BE49-F238E27FC236}">
                <a16:creationId xmlns:a16="http://schemas.microsoft.com/office/drawing/2014/main" id="{B0BFAC12-095A-B62B-D83E-88479D77B422}"/>
              </a:ext>
            </a:extLst>
          </p:cNvPr>
          <p:cNvSpPr txBox="1"/>
          <p:nvPr/>
        </p:nvSpPr>
        <p:spPr>
          <a:xfrm>
            <a:off x="362925" y="878725"/>
            <a:ext cx="18309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not Qualified</a:t>
            </a:r>
            <a:endParaRPr sz="1000" b="0" i="1" u="none" strike="noStrike" cap="none">
              <a:solidFill>
                <a:srgbClr val="7F7F7F"/>
              </a:solidFill>
              <a:latin typeface="Roboto"/>
              <a:ea typeface="Roboto"/>
              <a:cs typeface="Roboto"/>
              <a:sym typeface="Roboto"/>
            </a:endParaRPr>
          </a:p>
        </p:txBody>
      </p:sp>
      <p:cxnSp>
        <p:nvCxnSpPr>
          <p:cNvPr id="2" name="Google Shape;1344;p147">
            <a:extLst>
              <a:ext uri="{FF2B5EF4-FFF2-40B4-BE49-F238E27FC236}">
                <a16:creationId xmlns:a16="http://schemas.microsoft.com/office/drawing/2014/main" id="{E52CBF62-792A-0C80-C466-6370109361F0}"/>
              </a:ext>
            </a:extLst>
          </p:cNvPr>
          <p:cNvCxnSpPr/>
          <p:nvPr/>
        </p:nvCxnSpPr>
        <p:spPr>
          <a:xfrm>
            <a:off x="4467250" y="1600200"/>
            <a:ext cx="0" cy="2466900"/>
          </a:xfrm>
          <a:prstGeom prst="straightConnector1">
            <a:avLst/>
          </a:prstGeom>
          <a:noFill/>
          <a:ln w="9525" cap="flat" cmpd="sng">
            <a:solidFill>
              <a:srgbClr val="39B54A"/>
            </a:solidFill>
            <a:prstDash val="lgDash"/>
            <a:round/>
            <a:headEnd type="none" w="med" len="med"/>
            <a:tailEnd type="none" w="med" len="med"/>
          </a:ln>
        </p:spPr>
      </p:cxnSp>
    </p:spTree>
    <p:extLst>
      <p:ext uri="{BB962C8B-B14F-4D97-AF65-F5344CB8AC3E}">
        <p14:creationId xmlns:p14="http://schemas.microsoft.com/office/powerpoint/2010/main" val="4197006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sp>
        <p:nvSpPr>
          <p:cNvPr id="1445" name="Google Shape;1445;p194"/>
          <p:cNvSpPr txBox="1">
            <a:spLocks noGrp="1"/>
          </p:cNvSpPr>
          <p:nvPr>
            <p:ph type="body" idx="1"/>
          </p:nvPr>
        </p:nvSpPr>
        <p:spPr>
          <a:xfrm>
            <a:off x="3886200" y="2125025"/>
            <a:ext cx="4600200" cy="893400"/>
          </a:xfrm>
          <a:prstGeom prst="rect">
            <a:avLst/>
          </a:prstGeom>
        </p:spPr>
        <p:txBody>
          <a:bodyPr spcFirstLastPara="1" wrap="square" lIns="68575" tIns="34275" rIns="68575" bIns="34275" anchor="ctr" anchorCtr="0">
            <a:noAutofit/>
          </a:bodyPr>
          <a:lstStyle/>
          <a:p>
            <a:pPr marL="0" lvl="0" indent="0" algn="l" rtl="0">
              <a:spcBef>
                <a:spcPts val="800"/>
              </a:spcBef>
              <a:spcAft>
                <a:spcPts val="0"/>
              </a:spcAft>
              <a:buNone/>
            </a:pPr>
            <a:r>
              <a:rPr lang="en-US" dirty="0">
                <a:solidFill>
                  <a:schemeClr val="accent4"/>
                </a:solidFill>
              </a:rPr>
              <a:t>AI Bias Concepts</a:t>
            </a:r>
          </a:p>
          <a:p>
            <a:pPr marL="0" lvl="0" indent="0" algn="l" rtl="0">
              <a:spcBef>
                <a:spcPts val="800"/>
              </a:spcBef>
              <a:spcAft>
                <a:spcPts val="0"/>
              </a:spcAft>
              <a:buNone/>
            </a:pPr>
            <a:r>
              <a:rPr lang="en-US" dirty="0"/>
              <a:t>AI Bias in R</a:t>
            </a:r>
          </a:p>
          <a:p>
            <a:pPr marL="0" lvl="0" indent="0" algn="l" rtl="0">
              <a:spcBef>
                <a:spcPts val="800"/>
              </a:spcBef>
              <a:spcAft>
                <a:spcPts val="0"/>
              </a:spcAft>
              <a:buNone/>
            </a:pPr>
            <a:r>
              <a:rPr lang="en-US" dirty="0"/>
              <a:t>What’s next for AI/ML/Tech &amp; society?</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sp>
        <p:nvSpPr>
          <p:cNvPr id="1874" name="Google Shape;1874;p210"/>
          <p:cNvSpPr txBox="1">
            <a:spLocks noGrp="1"/>
          </p:cNvSpPr>
          <p:nvPr>
            <p:ph type="title"/>
          </p:nvPr>
        </p:nvSpPr>
        <p:spPr>
          <a:xfrm>
            <a:off x="28300" y="137150"/>
            <a:ext cx="90051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dirty="0"/>
              <a:t>What about avoiding the poor outcome?</a:t>
            </a:r>
            <a:endParaRPr sz="2100" dirty="0"/>
          </a:p>
        </p:txBody>
      </p:sp>
      <p:sp>
        <p:nvSpPr>
          <p:cNvPr id="4" name="Google Shape;1345;p147">
            <a:extLst>
              <a:ext uri="{FF2B5EF4-FFF2-40B4-BE49-F238E27FC236}">
                <a16:creationId xmlns:a16="http://schemas.microsoft.com/office/drawing/2014/main" id="{0E1EE714-85E6-B63C-0743-08B40C9DD5BB}"/>
              </a:ext>
            </a:extLst>
          </p:cNvPr>
          <p:cNvSpPr txBox="1"/>
          <p:nvPr/>
        </p:nvSpPr>
        <p:spPr>
          <a:xfrm>
            <a:off x="8471337" y="21110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5" name="Google Shape;1346;p147">
            <a:extLst>
              <a:ext uri="{FF2B5EF4-FFF2-40B4-BE49-F238E27FC236}">
                <a16:creationId xmlns:a16="http://schemas.microsoft.com/office/drawing/2014/main" id="{6AA63A12-4485-0900-F480-D85F6A86E11B}"/>
              </a:ext>
            </a:extLst>
          </p:cNvPr>
          <p:cNvSpPr/>
          <p:nvPr/>
        </p:nvSpPr>
        <p:spPr>
          <a:xfrm>
            <a:off x="88903" y="19744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347;p147">
            <a:extLst>
              <a:ext uri="{FF2B5EF4-FFF2-40B4-BE49-F238E27FC236}">
                <a16:creationId xmlns:a16="http://schemas.microsoft.com/office/drawing/2014/main" id="{4BCE88D6-F1C4-255E-2CB4-24B22A5A0DA7}"/>
              </a:ext>
            </a:extLst>
          </p:cNvPr>
          <p:cNvSpPr/>
          <p:nvPr/>
        </p:nvSpPr>
        <p:spPr>
          <a:xfrm>
            <a:off x="8683894" y="19744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 name="Google Shape;1349;p147">
            <a:extLst>
              <a:ext uri="{FF2B5EF4-FFF2-40B4-BE49-F238E27FC236}">
                <a16:creationId xmlns:a16="http://schemas.microsoft.com/office/drawing/2014/main" id="{D48440DE-8726-4257-1510-FD30E6D8120C}"/>
              </a:ext>
            </a:extLst>
          </p:cNvPr>
          <p:cNvGrpSpPr/>
          <p:nvPr/>
        </p:nvGrpSpPr>
        <p:grpSpPr>
          <a:xfrm>
            <a:off x="231438" y="2033199"/>
            <a:ext cx="8445649" cy="19500"/>
            <a:chOff x="231425" y="3897549"/>
            <a:chExt cx="8445649" cy="19500"/>
          </a:xfrm>
        </p:grpSpPr>
        <p:sp>
          <p:nvSpPr>
            <p:cNvPr id="8" name="Google Shape;1350;p147">
              <a:extLst>
                <a:ext uri="{FF2B5EF4-FFF2-40B4-BE49-F238E27FC236}">
                  <a16:creationId xmlns:a16="http://schemas.microsoft.com/office/drawing/2014/main" id="{668FA292-2738-5E03-EE3C-E2C169DA8E0E}"/>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51;p147">
              <a:extLst>
                <a:ext uri="{FF2B5EF4-FFF2-40B4-BE49-F238E27FC236}">
                  <a16:creationId xmlns:a16="http://schemas.microsoft.com/office/drawing/2014/main" id="{464AAD1E-22D7-DD0F-378B-5FE79CC702A2}"/>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52;p147">
              <a:extLst>
                <a:ext uri="{FF2B5EF4-FFF2-40B4-BE49-F238E27FC236}">
                  <a16:creationId xmlns:a16="http://schemas.microsoft.com/office/drawing/2014/main" id="{6AC9084C-3CAE-2135-50E2-DE2FB4E5ADAE}"/>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53;p147">
              <a:extLst>
                <a:ext uri="{FF2B5EF4-FFF2-40B4-BE49-F238E27FC236}">
                  <a16:creationId xmlns:a16="http://schemas.microsoft.com/office/drawing/2014/main" id="{A0452760-555D-2E09-84C4-ED1070B074E2}"/>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354;p147">
            <a:extLst>
              <a:ext uri="{FF2B5EF4-FFF2-40B4-BE49-F238E27FC236}">
                <a16:creationId xmlns:a16="http://schemas.microsoft.com/office/drawing/2014/main" id="{B9C6654F-4FE0-9908-E94D-2419E6C61D9B}"/>
              </a:ext>
            </a:extLst>
          </p:cNvPr>
          <p:cNvSpPr/>
          <p:nvPr/>
        </p:nvSpPr>
        <p:spPr>
          <a:xfrm>
            <a:off x="88900" y="16207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GroupA</a:t>
            </a:r>
            <a:endParaRPr sz="1400" b="0" i="0" u="none" strike="noStrike" cap="none">
              <a:solidFill>
                <a:srgbClr val="FFC000"/>
              </a:solidFill>
              <a:latin typeface="Arial"/>
              <a:ea typeface="Arial"/>
              <a:cs typeface="Arial"/>
              <a:sym typeface="Arial"/>
            </a:endParaRPr>
          </a:p>
        </p:txBody>
      </p:sp>
      <p:sp>
        <p:nvSpPr>
          <p:cNvPr id="13" name="Google Shape;1355;p147">
            <a:extLst>
              <a:ext uri="{FF2B5EF4-FFF2-40B4-BE49-F238E27FC236}">
                <a16:creationId xmlns:a16="http://schemas.microsoft.com/office/drawing/2014/main" id="{94DB82E9-2B4F-A03F-60EA-E5CE87282AED}"/>
              </a:ext>
            </a:extLst>
          </p:cNvPr>
          <p:cNvSpPr/>
          <p:nvPr/>
        </p:nvSpPr>
        <p:spPr>
          <a:xfrm>
            <a:off x="777541" y="197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14" name="Google Shape;1356;p147">
            <a:extLst>
              <a:ext uri="{FF2B5EF4-FFF2-40B4-BE49-F238E27FC236}">
                <a16:creationId xmlns:a16="http://schemas.microsoft.com/office/drawing/2014/main" id="{DEBF49A0-6DC2-6B3F-EC34-D716E32C2A96}"/>
              </a:ext>
            </a:extLst>
          </p:cNvPr>
          <p:cNvSpPr/>
          <p:nvPr/>
        </p:nvSpPr>
        <p:spPr>
          <a:xfrm>
            <a:off x="1336666" y="197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15" name="Google Shape;1357;p147">
            <a:extLst>
              <a:ext uri="{FF2B5EF4-FFF2-40B4-BE49-F238E27FC236}">
                <a16:creationId xmlns:a16="http://schemas.microsoft.com/office/drawing/2014/main" id="{128307DE-F508-2C17-55DA-1E453931F745}"/>
              </a:ext>
            </a:extLst>
          </p:cNvPr>
          <p:cNvSpPr/>
          <p:nvPr/>
        </p:nvSpPr>
        <p:spPr>
          <a:xfrm>
            <a:off x="2193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16" name="Google Shape;1358;p147">
            <a:extLst>
              <a:ext uri="{FF2B5EF4-FFF2-40B4-BE49-F238E27FC236}">
                <a16:creationId xmlns:a16="http://schemas.microsoft.com/office/drawing/2014/main" id="{750B393C-8E93-AAC5-265F-F729D976BB7F}"/>
              </a:ext>
            </a:extLst>
          </p:cNvPr>
          <p:cNvSpPr/>
          <p:nvPr/>
        </p:nvSpPr>
        <p:spPr>
          <a:xfrm>
            <a:off x="4528841" y="197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359;p147">
            <a:extLst>
              <a:ext uri="{FF2B5EF4-FFF2-40B4-BE49-F238E27FC236}">
                <a16:creationId xmlns:a16="http://schemas.microsoft.com/office/drawing/2014/main" id="{453D14E5-F20E-8B27-41D3-A818E57B1236}"/>
              </a:ext>
            </a:extLst>
          </p:cNvPr>
          <p:cNvSpPr/>
          <p:nvPr/>
        </p:nvSpPr>
        <p:spPr>
          <a:xfrm>
            <a:off x="7527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360;p147">
            <a:extLst>
              <a:ext uri="{FF2B5EF4-FFF2-40B4-BE49-F238E27FC236}">
                <a16:creationId xmlns:a16="http://schemas.microsoft.com/office/drawing/2014/main" id="{7F19CC65-DC22-79B0-B649-EA0D957E1D6F}"/>
              </a:ext>
            </a:extLst>
          </p:cNvPr>
          <p:cNvSpPr/>
          <p:nvPr/>
        </p:nvSpPr>
        <p:spPr>
          <a:xfrm>
            <a:off x="5546928"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361;p147">
            <a:extLst>
              <a:ext uri="{FF2B5EF4-FFF2-40B4-BE49-F238E27FC236}">
                <a16:creationId xmlns:a16="http://schemas.microsoft.com/office/drawing/2014/main" id="{B3185850-9B46-B5A9-8EDD-522ABBED49E0}"/>
              </a:ext>
            </a:extLst>
          </p:cNvPr>
          <p:cNvSpPr txBox="1"/>
          <p:nvPr/>
        </p:nvSpPr>
        <p:spPr>
          <a:xfrm>
            <a:off x="8471337" y="37112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20" name="Google Shape;1362;p147">
            <a:extLst>
              <a:ext uri="{FF2B5EF4-FFF2-40B4-BE49-F238E27FC236}">
                <a16:creationId xmlns:a16="http://schemas.microsoft.com/office/drawing/2014/main" id="{2BE951AD-0295-4FD4-C799-A0EC1D2CB274}"/>
              </a:ext>
            </a:extLst>
          </p:cNvPr>
          <p:cNvSpPr/>
          <p:nvPr/>
        </p:nvSpPr>
        <p:spPr>
          <a:xfrm>
            <a:off x="88903" y="35746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1363;p147">
            <a:extLst>
              <a:ext uri="{FF2B5EF4-FFF2-40B4-BE49-F238E27FC236}">
                <a16:creationId xmlns:a16="http://schemas.microsoft.com/office/drawing/2014/main" id="{21652723-F044-5DBD-D2FA-3053C0EB0743}"/>
              </a:ext>
            </a:extLst>
          </p:cNvPr>
          <p:cNvSpPr/>
          <p:nvPr/>
        </p:nvSpPr>
        <p:spPr>
          <a:xfrm>
            <a:off x="8683894" y="35746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 name="Google Shape;1365;p147">
            <a:extLst>
              <a:ext uri="{FF2B5EF4-FFF2-40B4-BE49-F238E27FC236}">
                <a16:creationId xmlns:a16="http://schemas.microsoft.com/office/drawing/2014/main" id="{A740B371-E059-D8C1-F742-496AD0497035}"/>
              </a:ext>
            </a:extLst>
          </p:cNvPr>
          <p:cNvGrpSpPr/>
          <p:nvPr/>
        </p:nvGrpSpPr>
        <p:grpSpPr>
          <a:xfrm>
            <a:off x="231438" y="3633399"/>
            <a:ext cx="8445649" cy="19500"/>
            <a:chOff x="231425" y="3897549"/>
            <a:chExt cx="8445649" cy="19500"/>
          </a:xfrm>
        </p:grpSpPr>
        <p:sp>
          <p:nvSpPr>
            <p:cNvPr id="23" name="Google Shape;1366;p147">
              <a:extLst>
                <a:ext uri="{FF2B5EF4-FFF2-40B4-BE49-F238E27FC236}">
                  <a16:creationId xmlns:a16="http://schemas.microsoft.com/office/drawing/2014/main" id="{C24C60B5-3798-EE21-E99F-15ADE56D2E73}"/>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67;p147">
              <a:extLst>
                <a:ext uri="{FF2B5EF4-FFF2-40B4-BE49-F238E27FC236}">
                  <a16:creationId xmlns:a16="http://schemas.microsoft.com/office/drawing/2014/main" id="{E910B915-5BAB-8866-DC94-53F66E388574}"/>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68;p147">
              <a:extLst>
                <a:ext uri="{FF2B5EF4-FFF2-40B4-BE49-F238E27FC236}">
                  <a16:creationId xmlns:a16="http://schemas.microsoft.com/office/drawing/2014/main" id="{47CF9627-3893-A80D-E595-0BD443DDC104}"/>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69;p147">
              <a:extLst>
                <a:ext uri="{FF2B5EF4-FFF2-40B4-BE49-F238E27FC236}">
                  <a16:creationId xmlns:a16="http://schemas.microsoft.com/office/drawing/2014/main" id="{C9F4E60C-2A81-B6A3-E7D2-4B20E263AF2A}"/>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1370;p147">
            <a:extLst>
              <a:ext uri="{FF2B5EF4-FFF2-40B4-BE49-F238E27FC236}">
                <a16:creationId xmlns:a16="http://schemas.microsoft.com/office/drawing/2014/main" id="{19DDC83B-10A3-FB6B-C72F-5C1E6AD13C93}"/>
              </a:ext>
            </a:extLst>
          </p:cNvPr>
          <p:cNvSpPr/>
          <p:nvPr/>
        </p:nvSpPr>
        <p:spPr>
          <a:xfrm>
            <a:off x="88900" y="32209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GroupB</a:t>
            </a:r>
            <a:endParaRPr sz="1400" b="0" i="0" u="none" strike="noStrike" cap="none">
              <a:solidFill>
                <a:srgbClr val="FFC000"/>
              </a:solidFill>
              <a:latin typeface="Arial"/>
              <a:ea typeface="Arial"/>
              <a:cs typeface="Arial"/>
              <a:sym typeface="Arial"/>
            </a:endParaRPr>
          </a:p>
        </p:txBody>
      </p:sp>
      <p:sp>
        <p:nvSpPr>
          <p:cNvPr id="28" name="Google Shape;1371;p147">
            <a:extLst>
              <a:ext uri="{FF2B5EF4-FFF2-40B4-BE49-F238E27FC236}">
                <a16:creationId xmlns:a16="http://schemas.microsoft.com/office/drawing/2014/main" id="{B7319086-9823-2CD0-01AC-6525760C9E9C}"/>
              </a:ext>
            </a:extLst>
          </p:cNvPr>
          <p:cNvSpPr/>
          <p:nvPr/>
        </p:nvSpPr>
        <p:spPr>
          <a:xfrm>
            <a:off x="3051166"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29" name="Google Shape;1372;p147">
            <a:extLst>
              <a:ext uri="{FF2B5EF4-FFF2-40B4-BE49-F238E27FC236}">
                <a16:creationId xmlns:a16="http://schemas.microsoft.com/office/drawing/2014/main" id="{BB297E5D-A0C2-9B64-D831-C26381F82CC0}"/>
              </a:ext>
            </a:extLst>
          </p:cNvPr>
          <p:cNvSpPr/>
          <p:nvPr/>
        </p:nvSpPr>
        <p:spPr>
          <a:xfrm>
            <a:off x="262254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30" name="Google Shape;1373;p147">
            <a:extLst>
              <a:ext uri="{FF2B5EF4-FFF2-40B4-BE49-F238E27FC236}">
                <a16:creationId xmlns:a16="http://schemas.microsoft.com/office/drawing/2014/main" id="{D415C7B7-CE4A-9CA5-FB8A-E023BDBC58AF}"/>
              </a:ext>
            </a:extLst>
          </p:cNvPr>
          <p:cNvSpPr/>
          <p:nvPr/>
        </p:nvSpPr>
        <p:spPr>
          <a:xfrm>
            <a:off x="433216"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sz="1200">
              <a:solidFill>
                <a:srgbClr val="7F7F7F"/>
              </a:solidFill>
            </a:endParaRPr>
          </a:p>
        </p:txBody>
      </p:sp>
      <p:sp>
        <p:nvSpPr>
          <p:cNvPr id="31" name="Google Shape;1374;p147">
            <a:extLst>
              <a:ext uri="{FF2B5EF4-FFF2-40B4-BE49-F238E27FC236}">
                <a16:creationId xmlns:a16="http://schemas.microsoft.com/office/drawing/2014/main" id="{3727C778-1F8E-A52F-CA54-D692816EAC10}"/>
              </a:ext>
            </a:extLst>
          </p:cNvPr>
          <p:cNvSpPr/>
          <p:nvPr/>
        </p:nvSpPr>
        <p:spPr>
          <a:xfrm>
            <a:off x="816609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1375;p147">
            <a:extLst>
              <a:ext uri="{FF2B5EF4-FFF2-40B4-BE49-F238E27FC236}">
                <a16:creationId xmlns:a16="http://schemas.microsoft.com/office/drawing/2014/main" id="{1B4E31C0-43B8-7533-BA30-E53CA79AE287}"/>
              </a:ext>
            </a:extLst>
          </p:cNvPr>
          <p:cNvSpPr/>
          <p:nvPr/>
        </p:nvSpPr>
        <p:spPr>
          <a:xfrm>
            <a:off x="6435153"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376;p147">
            <a:extLst>
              <a:ext uri="{FF2B5EF4-FFF2-40B4-BE49-F238E27FC236}">
                <a16:creationId xmlns:a16="http://schemas.microsoft.com/office/drawing/2014/main" id="{36BD3A48-BAE5-F3A0-BD74-788583B0FE31}"/>
              </a:ext>
            </a:extLst>
          </p:cNvPr>
          <p:cNvSpPr/>
          <p:nvPr/>
        </p:nvSpPr>
        <p:spPr>
          <a:xfrm>
            <a:off x="4299053" y="35746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34" name="Google Shape;1377;p147">
            <a:extLst>
              <a:ext uri="{FF2B5EF4-FFF2-40B4-BE49-F238E27FC236}">
                <a16:creationId xmlns:a16="http://schemas.microsoft.com/office/drawing/2014/main" id="{0DCFBED8-D4DC-2176-1BF2-4B2497408246}"/>
              </a:ext>
            </a:extLst>
          </p:cNvPr>
          <p:cNvSpPr/>
          <p:nvPr/>
        </p:nvSpPr>
        <p:spPr>
          <a:xfrm>
            <a:off x="25" y="43757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100" dirty="0">
                <a:solidFill>
                  <a:schemeClr val="lt1"/>
                </a:solidFill>
                <a:latin typeface="Titillium Web"/>
                <a:ea typeface="Titillium Web"/>
                <a:cs typeface="Titillium Web"/>
                <a:sym typeface="Titillium Web"/>
              </a:rPr>
              <a:t>For negative class parity you have to move the cutoff the other direction!</a:t>
            </a:r>
            <a:endParaRPr lang="en-US" sz="1100" dirty="0">
              <a:solidFill>
                <a:srgbClr val="FFFFFF"/>
              </a:solidFill>
              <a:latin typeface="Titillium Web"/>
              <a:ea typeface="Titillium Web"/>
              <a:cs typeface="Titillium Web"/>
              <a:sym typeface="Titillium Web"/>
            </a:endParaRPr>
          </a:p>
        </p:txBody>
      </p:sp>
      <p:sp>
        <p:nvSpPr>
          <p:cNvPr id="35" name="Google Shape;1378;p147">
            <a:extLst>
              <a:ext uri="{FF2B5EF4-FFF2-40B4-BE49-F238E27FC236}">
                <a16:creationId xmlns:a16="http://schemas.microsoft.com/office/drawing/2014/main" id="{1B448639-A898-ACE2-3425-861300F0FD7F}"/>
              </a:ext>
            </a:extLst>
          </p:cNvPr>
          <p:cNvSpPr/>
          <p:nvPr/>
        </p:nvSpPr>
        <p:spPr>
          <a:xfrm>
            <a:off x="4952046" y="1881485"/>
            <a:ext cx="3942849" cy="25085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79;p147">
            <a:extLst>
              <a:ext uri="{FF2B5EF4-FFF2-40B4-BE49-F238E27FC236}">
                <a16:creationId xmlns:a16="http://schemas.microsoft.com/office/drawing/2014/main" id="{8DF57BA0-0746-3855-B481-263EBE5BEF61}"/>
              </a:ext>
            </a:extLst>
          </p:cNvPr>
          <p:cNvSpPr/>
          <p:nvPr/>
        </p:nvSpPr>
        <p:spPr>
          <a:xfrm>
            <a:off x="4932591" y="3485104"/>
            <a:ext cx="3962229" cy="25085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80;p147">
            <a:extLst>
              <a:ext uri="{FF2B5EF4-FFF2-40B4-BE49-F238E27FC236}">
                <a16:creationId xmlns:a16="http://schemas.microsoft.com/office/drawing/2014/main" id="{867EAEB0-6E13-3861-3F0C-C861738C3016}"/>
              </a:ext>
            </a:extLst>
          </p:cNvPr>
          <p:cNvSpPr/>
          <p:nvPr/>
        </p:nvSpPr>
        <p:spPr>
          <a:xfrm>
            <a:off x="225816" y="12175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8" name="Google Shape;1381;p147">
            <a:extLst>
              <a:ext uri="{FF2B5EF4-FFF2-40B4-BE49-F238E27FC236}">
                <a16:creationId xmlns:a16="http://schemas.microsoft.com/office/drawing/2014/main" id="{AA210D43-5883-6B96-B9C9-61D8BDD93779}"/>
              </a:ext>
            </a:extLst>
          </p:cNvPr>
          <p:cNvSpPr/>
          <p:nvPr/>
        </p:nvSpPr>
        <p:spPr>
          <a:xfrm>
            <a:off x="225816" y="993636"/>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9" name="Google Shape;1382;p147">
            <a:extLst>
              <a:ext uri="{FF2B5EF4-FFF2-40B4-BE49-F238E27FC236}">
                <a16:creationId xmlns:a16="http://schemas.microsoft.com/office/drawing/2014/main" id="{1496A341-55BD-D330-90CE-E2F90B043B74}"/>
              </a:ext>
            </a:extLst>
          </p:cNvPr>
          <p:cNvSpPr txBox="1"/>
          <p:nvPr/>
        </p:nvSpPr>
        <p:spPr>
          <a:xfrm>
            <a:off x="362925" y="1102600"/>
            <a:ext cx="14316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Qualified</a:t>
            </a:r>
            <a:endParaRPr sz="1000" b="0" i="1" u="none" strike="noStrike" cap="none">
              <a:solidFill>
                <a:srgbClr val="7F7F7F"/>
              </a:solidFill>
              <a:latin typeface="Roboto"/>
              <a:ea typeface="Roboto"/>
              <a:cs typeface="Roboto"/>
              <a:sym typeface="Roboto"/>
            </a:endParaRPr>
          </a:p>
        </p:txBody>
      </p:sp>
      <p:sp>
        <p:nvSpPr>
          <p:cNvPr id="40" name="Google Shape;1383;p147">
            <a:extLst>
              <a:ext uri="{FF2B5EF4-FFF2-40B4-BE49-F238E27FC236}">
                <a16:creationId xmlns:a16="http://schemas.microsoft.com/office/drawing/2014/main" id="{B0BFAC12-095A-B62B-D83E-88479D77B422}"/>
              </a:ext>
            </a:extLst>
          </p:cNvPr>
          <p:cNvSpPr txBox="1"/>
          <p:nvPr/>
        </p:nvSpPr>
        <p:spPr>
          <a:xfrm>
            <a:off x="362925" y="878725"/>
            <a:ext cx="18309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not Qualified</a:t>
            </a:r>
            <a:endParaRPr sz="1000" b="0" i="1" u="none" strike="noStrike" cap="none">
              <a:solidFill>
                <a:srgbClr val="7F7F7F"/>
              </a:solidFill>
              <a:latin typeface="Roboto"/>
              <a:ea typeface="Roboto"/>
              <a:cs typeface="Roboto"/>
              <a:sym typeface="Roboto"/>
            </a:endParaRPr>
          </a:p>
        </p:txBody>
      </p:sp>
      <p:cxnSp>
        <p:nvCxnSpPr>
          <p:cNvPr id="2" name="Google Shape;1344;p147">
            <a:extLst>
              <a:ext uri="{FF2B5EF4-FFF2-40B4-BE49-F238E27FC236}">
                <a16:creationId xmlns:a16="http://schemas.microsoft.com/office/drawing/2014/main" id="{E52CBF62-792A-0C80-C466-6370109361F0}"/>
              </a:ext>
            </a:extLst>
          </p:cNvPr>
          <p:cNvCxnSpPr/>
          <p:nvPr/>
        </p:nvCxnSpPr>
        <p:spPr>
          <a:xfrm>
            <a:off x="4467250" y="1600200"/>
            <a:ext cx="0" cy="2466900"/>
          </a:xfrm>
          <a:prstGeom prst="straightConnector1">
            <a:avLst/>
          </a:prstGeom>
          <a:noFill/>
          <a:ln w="9525" cap="flat" cmpd="sng">
            <a:solidFill>
              <a:schemeClr val="bg1">
                <a:lumMod val="50000"/>
              </a:schemeClr>
            </a:solidFill>
            <a:prstDash val="lgDash"/>
            <a:round/>
            <a:headEnd type="none" w="med" len="med"/>
            <a:tailEnd type="none" w="med" len="med"/>
          </a:ln>
        </p:spPr>
      </p:cxnSp>
      <p:cxnSp>
        <p:nvCxnSpPr>
          <p:cNvPr id="3" name="Google Shape;1344;p147">
            <a:extLst>
              <a:ext uri="{FF2B5EF4-FFF2-40B4-BE49-F238E27FC236}">
                <a16:creationId xmlns:a16="http://schemas.microsoft.com/office/drawing/2014/main" id="{6DD56514-CFA5-CD4A-6995-0580059D5DB1}"/>
              </a:ext>
            </a:extLst>
          </p:cNvPr>
          <p:cNvCxnSpPr/>
          <p:nvPr/>
        </p:nvCxnSpPr>
        <p:spPr>
          <a:xfrm>
            <a:off x="4753356" y="1600200"/>
            <a:ext cx="0" cy="2466900"/>
          </a:xfrm>
          <a:prstGeom prst="straightConnector1">
            <a:avLst/>
          </a:prstGeom>
          <a:noFill/>
          <a:ln w="9525" cap="flat" cmpd="sng">
            <a:solidFill>
              <a:srgbClr val="39B54A"/>
            </a:solidFill>
            <a:prstDash val="lgDash"/>
            <a:round/>
            <a:headEnd type="none" w="med" len="med"/>
            <a:tailEnd type="none" w="med" len="med"/>
          </a:ln>
        </p:spPr>
      </p:cxnSp>
    </p:spTree>
    <p:extLst>
      <p:ext uri="{BB962C8B-B14F-4D97-AF65-F5344CB8AC3E}">
        <p14:creationId xmlns:p14="http://schemas.microsoft.com/office/powerpoint/2010/main" val="33529865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60"/>
        <p:cNvGrpSpPr/>
        <p:nvPr/>
      </p:nvGrpSpPr>
      <p:grpSpPr>
        <a:xfrm>
          <a:off x="0" y="0"/>
          <a:ext cx="0" cy="0"/>
          <a:chOff x="0" y="0"/>
          <a:chExt cx="0" cy="0"/>
        </a:xfrm>
      </p:grpSpPr>
      <p:sp>
        <p:nvSpPr>
          <p:cNvPr id="2061" name="Google Shape;2061;p214"/>
          <p:cNvSpPr txBox="1">
            <a:spLocks noGrp="1"/>
          </p:cNvSpPr>
          <p:nvPr>
            <p:ph type="subTitle" idx="1"/>
          </p:nvPr>
        </p:nvSpPr>
        <p:spPr>
          <a:xfrm>
            <a:off x="803857" y="1249400"/>
            <a:ext cx="7536300" cy="1316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sz="3200"/>
              <a:t>Fairness is complicated.</a:t>
            </a:r>
            <a:endParaRPr sz="3200"/>
          </a:p>
        </p:txBody>
      </p:sp>
      <p:sp>
        <p:nvSpPr>
          <p:cNvPr id="2062" name="Google Shape;2062;p214"/>
          <p:cNvSpPr txBox="1">
            <a:spLocks noGrp="1"/>
          </p:cNvSpPr>
          <p:nvPr>
            <p:ph type="subTitle" idx="2"/>
          </p:nvPr>
        </p:nvSpPr>
        <p:spPr>
          <a:xfrm>
            <a:off x="803850" y="3388521"/>
            <a:ext cx="7536300" cy="6243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sz="1600" b="0"/>
              <a:t>Success, failure, or overall accuracy by gender, race, ethnicity, language, religion, disability, age, sexual orientation, pregnancy, political opinion, medical record, criminal record, marital relationship status, trade union activity, genetic information...</a:t>
            </a:r>
            <a:endParaRPr sz="1000" b="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067" name="Google Shape;2067;p215"/>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Technology Ethics has additional considerations</a:t>
            </a:r>
            <a:endParaRPr/>
          </a:p>
        </p:txBody>
      </p:sp>
      <p:sp>
        <p:nvSpPr>
          <p:cNvPr id="2068" name="Google Shape;2068;p215"/>
          <p:cNvSpPr txBox="1"/>
          <p:nvPr/>
        </p:nvSpPr>
        <p:spPr>
          <a:xfrm>
            <a:off x="225825" y="3305913"/>
            <a:ext cx="81438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Stakeholder context</a:t>
            </a:r>
            <a:endParaRPr>
              <a:solidFill>
                <a:srgbClr val="00A4E4"/>
              </a:solidFill>
              <a:latin typeface="Roboto"/>
              <a:ea typeface="Roboto"/>
              <a:cs typeface="Roboto"/>
              <a:sym typeface="Roboto"/>
            </a:endParaRPr>
          </a:p>
          <a:p>
            <a:pPr marL="914400" lvl="1"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Modeling at-risk populations &amp; unintended consequences</a:t>
            </a:r>
            <a:endParaRPr>
              <a:solidFill>
                <a:srgbClr val="00A4E4"/>
              </a:solidFill>
              <a:latin typeface="Roboto"/>
              <a:ea typeface="Roboto"/>
              <a:cs typeface="Roboto"/>
              <a:sym typeface="Roboto"/>
            </a:endParaRPr>
          </a:p>
        </p:txBody>
      </p:sp>
      <p:sp>
        <p:nvSpPr>
          <p:cNvPr id="2069" name="Google Shape;2069;p215"/>
          <p:cNvSpPr txBox="1"/>
          <p:nvPr/>
        </p:nvSpPr>
        <p:spPr>
          <a:xfrm>
            <a:off x="225825" y="2603763"/>
            <a:ext cx="81438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Amplification</a:t>
            </a:r>
            <a:endParaRPr>
              <a:solidFill>
                <a:srgbClr val="00A4E4"/>
              </a:solidFill>
              <a:latin typeface="Roboto"/>
              <a:ea typeface="Roboto"/>
              <a:cs typeface="Roboto"/>
              <a:sym typeface="Roboto"/>
            </a:endParaRPr>
          </a:p>
          <a:p>
            <a:pPr marL="914400" lvl="1"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Speed and impact has increased which can amplify systemic issues </a:t>
            </a:r>
            <a:endParaRPr>
              <a:solidFill>
                <a:srgbClr val="00A4E4"/>
              </a:solidFill>
              <a:latin typeface="Roboto"/>
              <a:ea typeface="Roboto"/>
              <a:cs typeface="Roboto"/>
              <a:sym typeface="Roboto"/>
            </a:endParaRPr>
          </a:p>
        </p:txBody>
      </p:sp>
      <p:sp>
        <p:nvSpPr>
          <p:cNvPr id="2070" name="Google Shape;2070;p215"/>
          <p:cNvSpPr txBox="1"/>
          <p:nvPr/>
        </p:nvSpPr>
        <p:spPr>
          <a:xfrm>
            <a:off x="225825" y="4008063"/>
            <a:ext cx="81438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Tools to oppress</a:t>
            </a:r>
            <a:endParaRPr>
              <a:solidFill>
                <a:srgbClr val="00A4E4"/>
              </a:solidFill>
              <a:latin typeface="Roboto"/>
              <a:ea typeface="Roboto"/>
              <a:cs typeface="Roboto"/>
              <a:sym typeface="Roboto"/>
            </a:endParaRPr>
          </a:p>
          <a:p>
            <a:pPr marL="914400" lvl="1"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State sponsored persecution and surveillance</a:t>
            </a:r>
            <a:endParaRPr>
              <a:solidFill>
                <a:srgbClr val="00A4E4"/>
              </a:solidFill>
              <a:latin typeface="Roboto"/>
              <a:ea typeface="Roboto"/>
              <a:cs typeface="Roboto"/>
              <a:sym typeface="Roboto"/>
            </a:endParaRPr>
          </a:p>
        </p:txBody>
      </p:sp>
      <p:sp>
        <p:nvSpPr>
          <p:cNvPr id="2071" name="Google Shape;2071;p215"/>
          <p:cNvSpPr txBox="1"/>
          <p:nvPr/>
        </p:nvSpPr>
        <p:spPr>
          <a:xfrm>
            <a:off x="225825" y="1815063"/>
            <a:ext cx="81438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Modeling context matters</a:t>
            </a:r>
            <a:endParaRPr>
              <a:solidFill>
                <a:srgbClr val="00A4E4"/>
              </a:solidFill>
              <a:latin typeface="Roboto"/>
              <a:ea typeface="Roboto"/>
              <a:cs typeface="Roboto"/>
              <a:sym typeface="Roboto"/>
            </a:endParaRPr>
          </a:p>
          <a:p>
            <a:pPr marL="914400" lvl="1"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Medical classifications vs ad banners vs news feeds vs dating suggestions vs song recommendations...</a:t>
            </a:r>
            <a:endParaRPr>
              <a:solidFill>
                <a:srgbClr val="00A4E4"/>
              </a:solidFill>
              <a:latin typeface="Roboto"/>
              <a:ea typeface="Roboto"/>
              <a:cs typeface="Roboto"/>
              <a:sym typeface="Roboto"/>
            </a:endParaRPr>
          </a:p>
        </p:txBody>
      </p:sp>
      <p:sp>
        <p:nvSpPr>
          <p:cNvPr id="2072" name="Google Shape;2072;p215"/>
          <p:cNvSpPr txBox="1"/>
          <p:nvPr/>
        </p:nvSpPr>
        <p:spPr>
          <a:xfrm>
            <a:off x="225825" y="983763"/>
            <a:ext cx="81438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What about displacing labor?</a:t>
            </a:r>
            <a:endParaRPr>
              <a:solidFill>
                <a:srgbClr val="00A4E4"/>
              </a:solidFill>
              <a:latin typeface="Roboto"/>
              <a:ea typeface="Roboto"/>
              <a:cs typeface="Roboto"/>
              <a:sym typeface="Roboto"/>
            </a:endParaRPr>
          </a:p>
          <a:p>
            <a:pPr marL="914400" lvl="1"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AI can increase employee satisfaction by handling routine tasks</a:t>
            </a:r>
            <a:endParaRPr>
              <a:solidFill>
                <a:srgbClr val="00A4E4"/>
              </a:solidFill>
              <a:latin typeface="Roboto"/>
              <a:ea typeface="Roboto"/>
              <a:cs typeface="Roboto"/>
              <a:sym typeface="Roboto"/>
            </a:endParaRPr>
          </a:p>
          <a:p>
            <a:pPr marL="914400" lvl="1"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Free up time for more value-add work</a:t>
            </a:r>
            <a:endParaRPr>
              <a:solidFill>
                <a:srgbClr val="00A4E4"/>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71"/>
                                        </p:tgtEl>
                                        <p:attrNameLst>
                                          <p:attrName>style.visibility</p:attrName>
                                        </p:attrNameLst>
                                      </p:cBhvr>
                                      <p:to>
                                        <p:strVal val="visible"/>
                                      </p:to>
                                    </p:set>
                                    <p:animEffect transition="in" filter="fade">
                                      <p:cBhvr>
                                        <p:cTn id="7" dur="1000"/>
                                        <p:tgtEl>
                                          <p:spTgt spid="20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69"/>
                                        </p:tgtEl>
                                        <p:attrNameLst>
                                          <p:attrName>style.visibility</p:attrName>
                                        </p:attrNameLst>
                                      </p:cBhvr>
                                      <p:to>
                                        <p:strVal val="visible"/>
                                      </p:to>
                                    </p:set>
                                    <p:animEffect transition="in" filter="fade">
                                      <p:cBhvr>
                                        <p:cTn id="12" dur="1000"/>
                                        <p:tgtEl>
                                          <p:spTgt spid="206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68"/>
                                        </p:tgtEl>
                                        <p:attrNameLst>
                                          <p:attrName>style.visibility</p:attrName>
                                        </p:attrNameLst>
                                      </p:cBhvr>
                                      <p:to>
                                        <p:strVal val="visible"/>
                                      </p:to>
                                    </p:set>
                                    <p:animEffect transition="in" filter="fade">
                                      <p:cBhvr>
                                        <p:cTn id="17" dur="1000"/>
                                        <p:tgtEl>
                                          <p:spTgt spid="206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70"/>
                                        </p:tgtEl>
                                        <p:attrNameLst>
                                          <p:attrName>style.visibility</p:attrName>
                                        </p:attrNameLst>
                                      </p:cBhvr>
                                      <p:to>
                                        <p:strVal val="visible"/>
                                      </p:to>
                                    </p:set>
                                    <p:animEffect transition="in" filter="fade">
                                      <p:cBhvr>
                                        <p:cTn id="22" dur="1000"/>
                                        <p:tgtEl>
                                          <p:spTgt spid="20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sp>
        <p:nvSpPr>
          <p:cNvPr id="1445" name="Google Shape;1445;p194"/>
          <p:cNvSpPr txBox="1">
            <a:spLocks noGrp="1"/>
          </p:cNvSpPr>
          <p:nvPr>
            <p:ph type="body" idx="1"/>
          </p:nvPr>
        </p:nvSpPr>
        <p:spPr>
          <a:xfrm>
            <a:off x="3886200" y="2125025"/>
            <a:ext cx="4600200" cy="893400"/>
          </a:xfrm>
          <a:prstGeom prst="rect">
            <a:avLst/>
          </a:prstGeom>
        </p:spPr>
        <p:txBody>
          <a:bodyPr spcFirstLastPara="1" wrap="square" lIns="68575" tIns="34275" rIns="68575" bIns="34275" anchor="ctr" anchorCtr="0">
            <a:noAutofit/>
          </a:bodyPr>
          <a:lstStyle/>
          <a:p>
            <a:pPr marL="0" lvl="0" indent="0" algn="l" rtl="0">
              <a:spcBef>
                <a:spcPts val="800"/>
              </a:spcBef>
              <a:spcAft>
                <a:spcPts val="0"/>
              </a:spcAft>
              <a:buNone/>
            </a:pPr>
            <a:r>
              <a:rPr lang="en-US" dirty="0">
                <a:solidFill>
                  <a:schemeClr val="bg1"/>
                </a:solidFill>
              </a:rPr>
              <a:t>AI Bias Concepts</a:t>
            </a:r>
          </a:p>
          <a:p>
            <a:pPr marL="0" lvl="0" indent="0" algn="l" rtl="0">
              <a:spcBef>
                <a:spcPts val="800"/>
              </a:spcBef>
              <a:spcAft>
                <a:spcPts val="0"/>
              </a:spcAft>
              <a:buNone/>
            </a:pPr>
            <a:r>
              <a:rPr lang="en-US" dirty="0">
                <a:solidFill>
                  <a:schemeClr val="accent4"/>
                </a:solidFill>
              </a:rPr>
              <a:t>AI Bias in R</a:t>
            </a:r>
          </a:p>
          <a:p>
            <a:pPr marL="0" lvl="0" indent="0" algn="l" rtl="0">
              <a:spcBef>
                <a:spcPts val="800"/>
              </a:spcBef>
              <a:spcAft>
                <a:spcPts val="0"/>
              </a:spcAft>
              <a:buNone/>
            </a:pPr>
            <a:r>
              <a:rPr lang="en-US" dirty="0"/>
              <a:t>What’s next for AI/ML/Tech &amp; society?</a:t>
            </a:r>
            <a:endParaRPr dirty="0"/>
          </a:p>
        </p:txBody>
      </p:sp>
    </p:spTree>
    <p:extLst>
      <p:ext uri="{BB962C8B-B14F-4D97-AF65-F5344CB8AC3E}">
        <p14:creationId xmlns:p14="http://schemas.microsoft.com/office/powerpoint/2010/main" val="417656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sp>
        <p:nvSpPr>
          <p:cNvPr id="1445" name="Google Shape;1445;p194"/>
          <p:cNvSpPr txBox="1">
            <a:spLocks noGrp="1"/>
          </p:cNvSpPr>
          <p:nvPr>
            <p:ph type="body" idx="1"/>
          </p:nvPr>
        </p:nvSpPr>
        <p:spPr>
          <a:xfrm>
            <a:off x="3886200" y="2125025"/>
            <a:ext cx="4600200" cy="893400"/>
          </a:xfrm>
          <a:prstGeom prst="rect">
            <a:avLst/>
          </a:prstGeom>
        </p:spPr>
        <p:txBody>
          <a:bodyPr spcFirstLastPara="1" wrap="square" lIns="68575" tIns="34275" rIns="68575" bIns="34275" anchor="ctr" anchorCtr="0">
            <a:noAutofit/>
          </a:bodyPr>
          <a:lstStyle/>
          <a:p>
            <a:pPr marL="0" lvl="0" indent="0" algn="l" rtl="0">
              <a:spcBef>
                <a:spcPts val="800"/>
              </a:spcBef>
              <a:spcAft>
                <a:spcPts val="0"/>
              </a:spcAft>
              <a:buNone/>
            </a:pPr>
            <a:r>
              <a:rPr lang="en-US" dirty="0">
                <a:solidFill>
                  <a:schemeClr val="bg1"/>
                </a:solidFill>
              </a:rPr>
              <a:t>AI Bias Concepts</a:t>
            </a:r>
          </a:p>
          <a:p>
            <a:pPr marL="0" lvl="0" indent="0" algn="l" rtl="0">
              <a:spcBef>
                <a:spcPts val="800"/>
              </a:spcBef>
              <a:spcAft>
                <a:spcPts val="0"/>
              </a:spcAft>
              <a:buNone/>
            </a:pPr>
            <a:r>
              <a:rPr lang="en-US" dirty="0"/>
              <a:t>AI Bias in R</a:t>
            </a:r>
          </a:p>
          <a:p>
            <a:pPr marL="0" lvl="0" indent="0" algn="l" rtl="0">
              <a:spcBef>
                <a:spcPts val="800"/>
              </a:spcBef>
              <a:spcAft>
                <a:spcPts val="0"/>
              </a:spcAft>
              <a:buNone/>
            </a:pPr>
            <a:r>
              <a:rPr lang="en-US" dirty="0">
                <a:solidFill>
                  <a:schemeClr val="accent4"/>
                </a:solidFill>
              </a:rPr>
              <a:t>What’s next for AI/ML/Tech &amp; society?</a:t>
            </a:r>
            <a:endParaRPr dirty="0">
              <a:solidFill>
                <a:schemeClr val="accent4"/>
              </a:solidFill>
            </a:endParaRPr>
          </a:p>
        </p:txBody>
      </p:sp>
    </p:spTree>
    <p:extLst>
      <p:ext uri="{BB962C8B-B14F-4D97-AF65-F5344CB8AC3E}">
        <p14:creationId xmlns:p14="http://schemas.microsoft.com/office/powerpoint/2010/main" val="35662443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 name="Google Shape;848;p117">
            <a:extLst>
              <a:ext uri="{FF2B5EF4-FFF2-40B4-BE49-F238E27FC236}">
                <a16:creationId xmlns:a16="http://schemas.microsoft.com/office/drawing/2014/main" id="{9CAA0A8A-ACEF-7CA6-3EED-80C0BA66BBF9}"/>
              </a:ext>
            </a:extLst>
          </p:cNvPr>
          <p:cNvSpPr txBox="1">
            <a:spLocks/>
          </p:cNvSpPr>
          <p:nvPr/>
        </p:nvSpPr>
        <p:spPr>
          <a:xfrm>
            <a:off x="203200" y="320050"/>
            <a:ext cx="8713725" cy="332399"/>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dirty="0"/>
              <a:t>Today, AI goes unnoticed &amp; everywhere but it’s a bit overblown.</a:t>
            </a:r>
          </a:p>
        </p:txBody>
      </p:sp>
      <p:sp>
        <p:nvSpPr>
          <p:cNvPr id="4" name="Google Shape;850;p117">
            <a:extLst>
              <a:ext uri="{FF2B5EF4-FFF2-40B4-BE49-F238E27FC236}">
                <a16:creationId xmlns:a16="http://schemas.microsoft.com/office/drawing/2014/main" id="{51B6A9A7-1E95-E340-F53E-CF83112133CF}"/>
              </a:ext>
            </a:extLst>
          </p:cNvPr>
          <p:cNvSpPr txBox="1"/>
          <p:nvPr/>
        </p:nvSpPr>
        <p:spPr>
          <a:xfrm>
            <a:off x="5259400" y="831350"/>
            <a:ext cx="3657600" cy="5142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800"/>
              </a:spcBef>
              <a:spcAft>
                <a:spcPts val="0"/>
              </a:spcAft>
              <a:buNone/>
            </a:pPr>
            <a:r>
              <a:rPr lang="en" sz="2000">
                <a:solidFill>
                  <a:schemeClr val="accent1"/>
                </a:solidFill>
                <a:latin typeface="Titillium Web ExtraLight"/>
                <a:ea typeface="Titillium Web ExtraLight"/>
                <a:cs typeface="Titillium Web ExtraLight"/>
                <a:sym typeface="Titillium Web ExtraLight"/>
              </a:rPr>
              <a:t>It’s actually “machine learning”</a:t>
            </a:r>
            <a:endParaRPr sz="1200" b="1">
              <a:solidFill>
                <a:srgbClr val="FF5600"/>
              </a:solidFill>
              <a:latin typeface="Roboto"/>
              <a:ea typeface="Roboto"/>
              <a:cs typeface="Roboto"/>
              <a:sym typeface="Roboto"/>
            </a:endParaRPr>
          </a:p>
        </p:txBody>
      </p:sp>
      <p:sp>
        <p:nvSpPr>
          <p:cNvPr id="5" name="Google Shape;851;p117">
            <a:extLst>
              <a:ext uri="{FF2B5EF4-FFF2-40B4-BE49-F238E27FC236}">
                <a16:creationId xmlns:a16="http://schemas.microsoft.com/office/drawing/2014/main" id="{7FAAF881-EF4B-ADB8-A40A-DD550261B1A8}"/>
              </a:ext>
            </a:extLst>
          </p:cNvPr>
          <p:cNvSpPr txBox="1"/>
          <p:nvPr/>
        </p:nvSpPr>
        <p:spPr>
          <a:xfrm>
            <a:off x="5033125" y="1456650"/>
            <a:ext cx="4097100" cy="2432100"/>
          </a:xfrm>
          <a:prstGeom prst="rect">
            <a:avLst/>
          </a:prstGeom>
          <a:noFill/>
          <a:ln>
            <a:noFill/>
          </a:ln>
        </p:spPr>
        <p:txBody>
          <a:bodyPr spcFirstLastPara="1" wrap="square" lIns="91425" tIns="91425" rIns="91425" bIns="91425" anchor="t" anchorCtr="0">
            <a:spAutoFit/>
          </a:bodyPr>
          <a:lstStyle/>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Today, the concept of AI as Sentient is marketing</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endParaRPr>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Algorithms learn complex historical patterns &amp; propagate them into the future</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“History doesn’t repeat itself, but it rhymes” - Mark Twain</a:t>
            </a:r>
            <a:endParaRPr sz="1200">
              <a:solidFill>
                <a:schemeClr val="lt1"/>
              </a:solidFill>
              <a:latin typeface="Titillium Web"/>
              <a:ea typeface="Titillium Web"/>
              <a:cs typeface="Titillium Web"/>
              <a:sym typeface="Titillium Web"/>
            </a:endParaRPr>
          </a:p>
          <a:p>
            <a:pPr marL="457200" lvl="0" indent="0" algn="l" rtl="0">
              <a:spcBef>
                <a:spcPts val="0"/>
              </a:spcBef>
              <a:spcAft>
                <a:spcPts val="0"/>
              </a:spcAft>
              <a:buNone/>
            </a:pPr>
            <a:endParaRPr>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The methods of learning vary but it’s just pattern recognition</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Humans learn patterns too, but algos patterns can be more complex</a:t>
            </a:r>
            <a:endParaRPr sz="1200">
              <a:solidFill>
                <a:schemeClr val="lt1"/>
              </a:solidFill>
            </a:endParaRPr>
          </a:p>
        </p:txBody>
      </p:sp>
      <p:cxnSp>
        <p:nvCxnSpPr>
          <p:cNvPr id="6" name="Google Shape;852;p117">
            <a:extLst>
              <a:ext uri="{FF2B5EF4-FFF2-40B4-BE49-F238E27FC236}">
                <a16:creationId xmlns:a16="http://schemas.microsoft.com/office/drawing/2014/main" id="{B10384DE-37D7-0AE2-BBFD-3585FFF8C4CF}"/>
              </a:ext>
            </a:extLst>
          </p:cNvPr>
          <p:cNvCxnSpPr/>
          <p:nvPr/>
        </p:nvCxnSpPr>
        <p:spPr>
          <a:xfrm>
            <a:off x="6079225" y="1324915"/>
            <a:ext cx="2166900" cy="0"/>
          </a:xfrm>
          <a:prstGeom prst="straightConnector1">
            <a:avLst/>
          </a:prstGeom>
          <a:noFill/>
          <a:ln w="9525" cap="flat" cmpd="sng">
            <a:solidFill>
              <a:srgbClr val="1B3751"/>
            </a:solidFill>
            <a:prstDash val="solid"/>
            <a:round/>
            <a:headEnd type="none" w="med" len="med"/>
            <a:tailEnd type="none" w="med" len="med"/>
          </a:ln>
        </p:spPr>
      </p:cxnSp>
      <p:sp>
        <p:nvSpPr>
          <p:cNvPr id="7" name="Google Shape;853;p117">
            <a:extLst>
              <a:ext uri="{FF2B5EF4-FFF2-40B4-BE49-F238E27FC236}">
                <a16:creationId xmlns:a16="http://schemas.microsoft.com/office/drawing/2014/main" id="{AB7EBE84-DFFE-ED14-3E18-7621F6FAB862}"/>
              </a:ext>
            </a:extLst>
          </p:cNvPr>
          <p:cNvSpPr/>
          <p:nvPr/>
        </p:nvSpPr>
        <p:spPr>
          <a:xfrm>
            <a:off x="25" y="42995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AI works in unseen ways to [usually] improve our everyday lives.</a:t>
            </a:r>
            <a:endParaRPr sz="1100" i="0" u="none" strike="noStrike" cap="none">
              <a:solidFill>
                <a:srgbClr val="FFFFFF"/>
              </a:solidFill>
              <a:latin typeface="Titillium Web"/>
              <a:ea typeface="Titillium Web"/>
              <a:cs typeface="Titillium Web"/>
              <a:sym typeface="Titillium Web"/>
            </a:endParaRPr>
          </a:p>
        </p:txBody>
      </p:sp>
      <p:pic>
        <p:nvPicPr>
          <p:cNvPr id="8" name="Google Shape;854;p117">
            <a:extLst>
              <a:ext uri="{FF2B5EF4-FFF2-40B4-BE49-F238E27FC236}">
                <a16:creationId xmlns:a16="http://schemas.microsoft.com/office/drawing/2014/main" id="{578550D2-674E-2924-BA0B-74935897CC77}"/>
              </a:ext>
            </a:extLst>
          </p:cNvPr>
          <p:cNvPicPr preferRelativeResize="0"/>
          <p:nvPr/>
        </p:nvPicPr>
        <p:blipFill>
          <a:blip r:embed="rId3">
            <a:alphaModFix/>
          </a:blip>
          <a:stretch>
            <a:fillRect/>
          </a:stretch>
        </p:blipFill>
        <p:spPr>
          <a:xfrm>
            <a:off x="397825" y="1143869"/>
            <a:ext cx="4503000" cy="2884475"/>
          </a:xfrm>
          <a:prstGeom prst="rect">
            <a:avLst/>
          </a:prstGeom>
          <a:noFill/>
          <a:ln>
            <a:noFill/>
          </a:ln>
        </p:spPr>
      </p:pic>
    </p:spTree>
    <p:extLst>
      <p:ext uri="{BB962C8B-B14F-4D97-AF65-F5344CB8AC3E}">
        <p14:creationId xmlns:p14="http://schemas.microsoft.com/office/powerpoint/2010/main" val="7984715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 name="Google Shape;859;p118">
            <a:extLst>
              <a:ext uri="{FF2B5EF4-FFF2-40B4-BE49-F238E27FC236}">
                <a16:creationId xmlns:a16="http://schemas.microsoft.com/office/drawing/2014/main" id="{A898E82F-4E1E-A486-A887-A9BE4DFBA4F8}"/>
              </a:ext>
            </a:extLst>
          </p:cNvPr>
          <p:cNvSpPr txBox="1">
            <a:spLocks/>
          </p:cNvSpPr>
          <p:nvPr/>
        </p:nvSpPr>
        <p:spPr>
          <a:xfrm>
            <a:off x="397825" y="320040"/>
            <a:ext cx="7886700" cy="4002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a:t>So where is AI/ML today?</a:t>
            </a:r>
          </a:p>
        </p:txBody>
      </p:sp>
      <p:pic>
        <p:nvPicPr>
          <p:cNvPr id="4" name="Google Shape;860;p118">
            <a:extLst>
              <a:ext uri="{FF2B5EF4-FFF2-40B4-BE49-F238E27FC236}">
                <a16:creationId xmlns:a16="http://schemas.microsoft.com/office/drawing/2014/main" id="{C043A397-09A6-216D-49C3-AA7B98970DF7}"/>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97826" y="1013963"/>
            <a:ext cx="2536602" cy="1433049"/>
          </a:xfrm>
          <a:prstGeom prst="rect">
            <a:avLst/>
          </a:prstGeom>
          <a:noFill/>
          <a:ln>
            <a:noFill/>
          </a:ln>
        </p:spPr>
      </p:pic>
      <p:pic>
        <p:nvPicPr>
          <p:cNvPr id="5" name="Google Shape;861;p118">
            <a:extLst>
              <a:ext uri="{FF2B5EF4-FFF2-40B4-BE49-F238E27FC236}">
                <a16:creationId xmlns:a16="http://schemas.microsoft.com/office/drawing/2014/main" id="{EF762198-C61B-154B-8C1C-FE68FE15A419}"/>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641235" y="2734612"/>
            <a:ext cx="1848192" cy="1143401"/>
          </a:xfrm>
          <a:prstGeom prst="rect">
            <a:avLst/>
          </a:prstGeom>
          <a:noFill/>
          <a:ln>
            <a:noFill/>
          </a:ln>
        </p:spPr>
      </p:pic>
      <p:sp>
        <p:nvSpPr>
          <p:cNvPr id="6" name="Google Shape;862;p118">
            <a:extLst>
              <a:ext uri="{FF2B5EF4-FFF2-40B4-BE49-F238E27FC236}">
                <a16:creationId xmlns:a16="http://schemas.microsoft.com/office/drawing/2014/main" id="{8364DEC0-5CE3-B8D3-4739-88F808A5E48E}"/>
              </a:ext>
            </a:extLst>
          </p:cNvPr>
          <p:cNvSpPr txBox="1"/>
          <p:nvPr/>
        </p:nvSpPr>
        <p:spPr>
          <a:xfrm>
            <a:off x="4604200" y="4699825"/>
            <a:ext cx="4221300" cy="523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800" u="sng">
                <a:solidFill>
                  <a:schemeClr val="accent1"/>
                </a:solidFill>
                <a:latin typeface="Titillium Web ExtraLight"/>
                <a:ea typeface="Titillium Web ExtraLight"/>
                <a:cs typeface="Titillium Web ExtraLight"/>
                <a:sym typeface="Titillium Web ExtraLight"/>
                <a:hlinkClick r:id="rId5">
                  <a:extLst>
                    <a:ext uri="{A12FA001-AC4F-418D-AE19-62706E023703}">
                      <ahyp:hlinkClr xmlns:ahyp="http://schemas.microsoft.com/office/drawing/2018/hyperlinkcolor" val="tx"/>
                    </a:ext>
                  </a:extLst>
                </a:hlinkClick>
              </a:rPr>
              <a:t>Source</a:t>
            </a:r>
            <a:r>
              <a:rPr lang="en" sz="800" u="sng">
                <a:solidFill>
                  <a:schemeClr val="accent1"/>
                </a:solidFill>
                <a:latin typeface="Titillium Web ExtraLight"/>
                <a:ea typeface="Titillium Web ExtraLight"/>
                <a:cs typeface="Titillium Web ExtraLight"/>
                <a:sym typeface="Titillium Web ExtraLight"/>
              </a:rPr>
              <a:t>, </a:t>
            </a:r>
            <a:r>
              <a:rPr lang="en" sz="800" u="sng">
                <a:solidFill>
                  <a:schemeClr val="accent1"/>
                </a:solidFill>
                <a:latin typeface="Titillium Web ExtraLight"/>
                <a:ea typeface="Titillium Web ExtraLight"/>
                <a:cs typeface="Titillium Web ExtraLight"/>
                <a:sym typeface="Titillium Web ExtraLight"/>
                <a:hlinkClick r:id="rId6">
                  <a:extLst>
                    <a:ext uri="{A12FA001-AC4F-418D-AE19-62706E023703}">
                      <ahyp:hlinkClr xmlns:ahyp="http://schemas.microsoft.com/office/drawing/2018/hyperlinkcolor" val="tx"/>
                    </a:ext>
                  </a:extLst>
                </a:hlinkClick>
              </a:rPr>
              <a:t>Source</a:t>
            </a:r>
            <a:r>
              <a:rPr lang="en" sz="800" u="sng">
                <a:solidFill>
                  <a:schemeClr val="accent1"/>
                </a:solidFill>
                <a:latin typeface="Titillium Web ExtraLight"/>
                <a:ea typeface="Titillium Web ExtraLight"/>
                <a:cs typeface="Titillium Web ExtraLight"/>
                <a:sym typeface="Titillium Web ExtraLight"/>
              </a:rPr>
              <a:t>, </a:t>
            </a:r>
            <a:r>
              <a:rPr lang="en" sz="800" u="sng">
                <a:solidFill>
                  <a:schemeClr val="accent1"/>
                </a:solidFill>
                <a:latin typeface="Titillium Web ExtraLight"/>
                <a:ea typeface="Titillium Web ExtraLight"/>
                <a:cs typeface="Titillium Web ExtraLight"/>
                <a:sym typeface="Titillium Web ExtraLight"/>
                <a:hlinkClick r:id="rId7">
                  <a:extLst>
                    <a:ext uri="{A12FA001-AC4F-418D-AE19-62706E023703}">
                      <ahyp:hlinkClr xmlns:ahyp="http://schemas.microsoft.com/office/drawing/2018/hyperlinkcolor" val="tx"/>
                    </a:ext>
                  </a:extLst>
                </a:hlinkClick>
              </a:rPr>
              <a:t>Source</a:t>
            </a:r>
            <a:r>
              <a:rPr lang="en" sz="800" u="sng">
                <a:solidFill>
                  <a:schemeClr val="accent1"/>
                </a:solidFill>
                <a:latin typeface="Titillium Web ExtraLight"/>
                <a:ea typeface="Titillium Web ExtraLight"/>
                <a:cs typeface="Titillium Web ExtraLight"/>
                <a:sym typeface="Titillium Web ExtraLight"/>
              </a:rPr>
              <a:t>, </a:t>
            </a:r>
            <a:r>
              <a:rPr lang="en" sz="800" u="sng">
                <a:solidFill>
                  <a:schemeClr val="accent1"/>
                </a:solidFill>
                <a:latin typeface="Titillium Web ExtraLight"/>
                <a:ea typeface="Titillium Web ExtraLight"/>
                <a:cs typeface="Titillium Web ExtraLight"/>
                <a:sym typeface="Titillium Web ExtraLight"/>
                <a:hlinkClick r:id="rId8">
                  <a:extLst>
                    <a:ext uri="{A12FA001-AC4F-418D-AE19-62706E023703}">
                      <ahyp:hlinkClr xmlns:ahyp="http://schemas.microsoft.com/office/drawing/2018/hyperlinkcolor" val="tx"/>
                    </a:ext>
                  </a:extLst>
                </a:hlinkClick>
              </a:rPr>
              <a:t>Source</a:t>
            </a:r>
            <a:r>
              <a:rPr lang="en" sz="800" u="sng">
                <a:solidFill>
                  <a:schemeClr val="accent1"/>
                </a:solidFill>
                <a:latin typeface="Titillium Web ExtraLight"/>
                <a:ea typeface="Titillium Web ExtraLight"/>
                <a:cs typeface="Titillium Web ExtraLight"/>
                <a:sym typeface="Titillium Web ExtraLight"/>
              </a:rPr>
              <a:t>, </a:t>
            </a:r>
            <a:r>
              <a:rPr lang="en" sz="800" u="sng">
                <a:solidFill>
                  <a:schemeClr val="accent1"/>
                </a:solidFill>
                <a:latin typeface="Titillium Web ExtraLight"/>
                <a:ea typeface="Titillium Web ExtraLight"/>
                <a:cs typeface="Titillium Web ExtraLight"/>
                <a:sym typeface="Titillium Web ExtraLight"/>
                <a:hlinkClick r:id="rId9">
                  <a:extLst>
                    <a:ext uri="{A12FA001-AC4F-418D-AE19-62706E023703}">
                      <ahyp:hlinkClr xmlns:ahyp="http://schemas.microsoft.com/office/drawing/2018/hyperlinkcolor" val="tx"/>
                    </a:ext>
                  </a:extLst>
                </a:hlinkClick>
              </a:rPr>
              <a:t>Source</a:t>
            </a:r>
            <a:r>
              <a:rPr lang="en" sz="800" u="sng">
                <a:solidFill>
                  <a:schemeClr val="accent1"/>
                </a:solidFill>
                <a:latin typeface="Titillium Web ExtraLight"/>
                <a:ea typeface="Titillium Web ExtraLight"/>
                <a:cs typeface="Titillium Web ExtraLight"/>
                <a:sym typeface="Titillium Web ExtraLight"/>
              </a:rPr>
              <a:t>, </a:t>
            </a:r>
            <a:r>
              <a:rPr lang="en" sz="800" u="sng">
                <a:solidFill>
                  <a:schemeClr val="accent1"/>
                </a:solidFill>
                <a:latin typeface="Titillium Web ExtraLight"/>
                <a:ea typeface="Titillium Web ExtraLight"/>
                <a:cs typeface="Titillium Web ExtraLight"/>
                <a:sym typeface="Titillium Web ExtraLight"/>
                <a:hlinkClick r:id="rId10">
                  <a:extLst>
                    <a:ext uri="{A12FA001-AC4F-418D-AE19-62706E023703}">
                      <ahyp:hlinkClr xmlns:ahyp="http://schemas.microsoft.com/office/drawing/2018/hyperlinkcolor" val="tx"/>
                    </a:ext>
                  </a:extLst>
                </a:hlinkClick>
              </a:rPr>
              <a:t>Source</a:t>
            </a:r>
            <a:r>
              <a:rPr lang="en" sz="800" u="sng">
                <a:solidFill>
                  <a:schemeClr val="accent1"/>
                </a:solidFill>
                <a:latin typeface="Titillium Web ExtraLight"/>
                <a:ea typeface="Titillium Web ExtraLight"/>
                <a:cs typeface="Titillium Web ExtraLight"/>
                <a:sym typeface="Titillium Web ExtraLight"/>
              </a:rPr>
              <a:t>, </a:t>
            </a:r>
            <a:r>
              <a:rPr lang="en" sz="800" u="sng">
                <a:solidFill>
                  <a:schemeClr val="accent1"/>
                </a:solidFill>
                <a:latin typeface="Titillium Web ExtraLight"/>
                <a:ea typeface="Titillium Web ExtraLight"/>
                <a:cs typeface="Titillium Web ExtraLight"/>
                <a:sym typeface="Titillium Web ExtraLight"/>
                <a:hlinkClick r:id="rId11">
                  <a:extLst>
                    <a:ext uri="{A12FA001-AC4F-418D-AE19-62706E023703}">
                      <ahyp:hlinkClr xmlns:ahyp="http://schemas.microsoft.com/office/drawing/2018/hyperlinkcolor" val="tx"/>
                    </a:ext>
                  </a:extLst>
                </a:hlinkClick>
              </a:rPr>
              <a:t>Source</a:t>
            </a:r>
            <a:endParaRPr sz="800">
              <a:latin typeface="Titillium Web ExtraLight"/>
              <a:ea typeface="Titillium Web ExtraLight"/>
              <a:cs typeface="Titillium Web ExtraLight"/>
              <a:sym typeface="Titillium Web ExtraLight"/>
            </a:endParaRPr>
          </a:p>
          <a:p>
            <a:pPr marL="0" lvl="0" indent="0" algn="r" rtl="0">
              <a:spcBef>
                <a:spcPts val="0"/>
              </a:spcBef>
              <a:spcAft>
                <a:spcPts val="0"/>
              </a:spcAft>
              <a:buNone/>
            </a:pPr>
            <a:endParaRPr>
              <a:solidFill>
                <a:schemeClr val="accent1"/>
              </a:solidFill>
              <a:latin typeface="Titillium Web"/>
              <a:ea typeface="Titillium Web"/>
              <a:cs typeface="Titillium Web"/>
              <a:sym typeface="Titillium Web"/>
            </a:endParaRPr>
          </a:p>
        </p:txBody>
      </p:sp>
      <p:pic>
        <p:nvPicPr>
          <p:cNvPr id="7" name="Google Shape;863;p118">
            <a:extLst>
              <a:ext uri="{FF2B5EF4-FFF2-40B4-BE49-F238E27FC236}">
                <a16:creationId xmlns:a16="http://schemas.microsoft.com/office/drawing/2014/main" id="{AEBEC937-9B2B-BF4C-AC03-99021EDC9B6D}"/>
              </a:ext>
            </a:extLst>
          </p:cNvPr>
          <p:cNvPicPr preferRelativeResize="0"/>
          <p:nvPr/>
        </p:nvPicPr>
        <p:blipFill>
          <a:blip r:embed="rId12" cstate="email">
            <a:alphaModFix/>
            <a:extLst>
              <a:ext uri="{28A0092B-C50C-407E-A947-70E740481C1C}">
                <a14:useLocalDpi xmlns:a14="http://schemas.microsoft.com/office/drawing/2010/main"/>
              </a:ext>
            </a:extLst>
          </a:blip>
          <a:stretch>
            <a:fillRect/>
          </a:stretch>
        </p:blipFill>
        <p:spPr>
          <a:xfrm>
            <a:off x="397825" y="2734615"/>
            <a:ext cx="1920201" cy="1143394"/>
          </a:xfrm>
          <a:prstGeom prst="rect">
            <a:avLst/>
          </a:prstGeom>
          <a:noFill/>
          <a:ln>
            <a:noFill/>
          </a:ln>
        </p:spPr>
      </p:pic>
      <p:pic>
        <p:nvPicPr>
          <p:cNvPr id="8" name="Google Shape;864;p118">
            <a:extLst>
              <a:ext uri="{FF2B5EF4-FFF2-40B4-BE49-F238E27FC236}">
                <a16:creationId xmlns:a16="http://schemas.microsoft.com/office/drawing/2014/main" id="{8DF717FC-F4CA-2CE9-869B-8D760D8D7C35}"/>
              </a:ext>
            </a:extLst>
          </p:cNvPr>
          <p:cNvPicPr preferRelativeResize="0"/>
          <p:nvPr/>
        </p:nvPicPr>
        <p:blipFill>
          <a:blip r:embed="rId13" cstate="email">
            <a:alphaModFix/>
            <a:extLst>
              <a:ext uri="{28A0092B-C50C-407E-A947-70E740481C1C}">
                <a14:useLocalDpi xmlns:a14="http://schemas.microsoft.com/office/drawing/2010/main"/>
              </a:ext>
            </a:extLst>
          </a:blip>
          <a:stretch>
            <a:fillRect/>
          </a:stretch>
        </p:blipFill>
        <p:spPr>
          <a:xfrm>
            <a:off x="5034375" y="2716425"/>
            <a:ext cx="1179775" cy="1179775"/>
          </a:xfrm>
          <a:prstGeom prst="rect">
            <a:avLst/>
          </a:prstGeom>
          <a:noFill/>
          <a:ln>
            <a:noFill/>
          </a:ln>
        </p:spPr>
      </p:pic>
      <p:pic>
        <p:nvPicPr>
          <p:cNvPr id="9" name="Google Shape;865;p118">
            <a:extLst>
              <a:ext uri="{FF2B5EF4-FFF2-40B4-BE49-F238E27FC236}">
                <a16:creationId xmlns:a16="http://schemas.microsoft.com/office/drawing/2014/main" id="{02C32336-9274-DDBA-E107-7CF7AAE5C554}"/>
              </a:ext>
            </a:extLst>
          </p:cNvPr>
          <p:cNvPicPr preferRelativeResize="0"/>
          <p:nvPr/>
        </p:nvPicPr>
        <p:blipFill rotWithShape="1">
          <a:blip r:embed="rId14" cstate="email">
            <a:alphaModFix/>
            <a:extLst>
              <a:ext uri="{28A0092B-C50C-407E-A947-70E740481C1C}">
                <a14:useLocalDpi xmlns:a14="http://schemas.microsoft.com/office/drawing/2010/main"/>
              </a:ext>
            </a:extLst>
          </a:blip>
          <a:srcRect/>
          <a:stretch/>
        </p:blipFill>
        <p:spPr>
          <a:xfrm>
            <a:off x="6250250" y="995338"/>
            <a:ext cx="2575252" cy="1470299"/>
          </a:xfrm>
          <a:prstGeom prst="rect">
            <a:avLst/>
          </a:prstGeom>
          <a:noFill/>
          <a:ln>
            <a:noFill/>
          </a:ln>
        </p:spPr>
      </p:pic>
      <p:pic>
        <p:nvPicPr>
          <p:cNvPr id="10" name="Google Shape;866;p118">
            <a:extLst>
              <a:ext uri="{FF2B5EF4-FFF2-40B4-BE49-F238E27FC236}">
                <a16:creationId xmlns:a16="http://schemas.microsoft.com/office/drawing/2014/main" id="{2DBF882A-CF91-89B5-B359-DF543EDC3822}"/>
              </a:ext>
            </a:extLst>
          </p:cNvPr>
          <p:cNvPicPr preferRelativeResize="0"/>
          <p:nvPr/>
        </p:nvPicPr>
        <p:blipFill>
          <a:blip r:embed="rId15" cstate="email">
            <a:alphaModFix/>
            <a:extLst>
              <a:ext uri="{28A0092B-C50C-407E-A947-70E740481C1C}">
                <a14:useLocalDpi xmlns:a14="http://schemas.microsoft.com/office/drawing/2010/main"/>
              </a:ext>
            </a:extLst>
          </a:blip>
          <a:stretch>
            <a:fillRect/>
          </a:stretch>
        </p:blipFill>
        <p:spPr>
          <a:xfrm>
            <a:off x="6759110" y="2716425"/>
            <a:ext cx="2066391" cy="1179775"/>
          </a:xfrm>
          <a:prstGeom prst="rect">
            <a:avLst/>
          </a:prstGeom>
          <a:noFill/>
          <a:ln>
            <a:noFill/>
          </a:ln>
        </p:spPr>
      </p:pic>
      <p:pic>
        <p:nvPicPr>
          <p:cNvPr id="11" name="Google Shape;867;p118">
            <a:extLst>
              <a:ext uri="{FF2B5EF4-FFF2-40B4-BE49-F238E27FC236}">
                <a16:creationId xmlns:a16="http://schemas.microsoft.com/office/drawing/2014/main" id="{FF5BF2F5-2B16-9C2A-03EE-C34A970D02F0}"/>
              </a:ext>
            </a:extLst>
          </p:cNvPr>
          <p:cNvPicPr preferRelativeResize="0"/>
          <p:nvPr/>
        </p:nvPicPr>
        <p:blipFill>
          <a:blip r:embed="rId16" cstate="email">
            <a:alphaModFix/>
            <a:extLst>
              <a:ext uri="{28A0092B-C50C-407E-A947-70E740481C1C}">
                <a14:useLocalDpi xmlns:a14="http://schemas.microsoft.com/office/drawing/2010/main"/>
              </a:ext>
            </a:extLst>
          </a:blip>
          <a:stretch>
            <a:fillRect/>
          </a:stretch>
        </p:blipFill>
        <p:spPr>
          <a:xfrm>
            <a:off x="3611891" y="995350"/>
            <a:ext cx="1920212" cy="1470300"/>
          </a:xfrm>
          <a:prstGeom prst="rect">
            <a:avLst/>
          </a:prstGeom>
          <a:noFill/>
          <a:ln>
            <a:noFill/>
          </a:ln>
        </p:spPr>
      </p:pic>
      <p:sp>
        <p:nvSpPr>
          <p:cNvPr id="12" name="Google Shape;868;p118">
            <a:extLst>
              <a:ext uri="{FF2B5EF4-FFF2-40B4-BE49-F238E27FC236}">
                <a16:creationId xmlns:a16="http://schemas.microsoft.com/office/drawing/2014/main" id="{34453BAC-5368-3A27-C33B-95789305ADA9}"/>
              </a:ext>
            </a:extLst>
          </p:cNvPr>
          <p:cNvSpPr/>
          <p:nvPr/>
        </p:nvSpPr>
        <p:spPr>
          <a:xfrm>
            <a:off x="25" y="42995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AI affects our inboxes, personal relationships, spending, media consumption and how we interact with companies.</a:t>
            </a:r>
            <a:endParaRPr sz="1100" i="0" u="none" strike="noStrike" cap="none">
              <a:solidFill>
                <a:srgbClr val="FFFFFF"/>
              </a:solidFill>
              <a:latin typeface="Titillium Web"/>
              <a:ea typeface="Titillium Web"/>
              <a:cs typeface="Titillium Web"/>
              <a:sym typeface="Titillium Web"/>
            </a:endParaRPr>
          </a:p>
        </p:txBody>
      </p:sp>
    </p:spTree>
    <p:extLst>
      <p:ext uri="{BB962C8B-B14F-4D97-AF65-F5344CB8AC3E}">
        <p14:creationId xmlns:p14="http://schemas.microsoft.com/office/powerpoint/2010/main" val="21774208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 name="Google Shape;875;p119">
            <a:extLst>
              <a:ext uri="{FF2B5EF4-FFF2-40B4-BE49-F238E27FC236}">
                <a16:creationId xmlns:a16="http://schemas.microsoft.com/office/drawing/2014/main" id="{1A239D23-2923-CE3E-E9DC-454AFD380C5A}"/>
              </a:ext>
            </a:extLst>
          </p:cNvPr>
          <p:cNvSpPr txBox="1">
            <a:spLocks/>
          </p:cNvSpPr>
          <p:nvPr/>
        </p:nvSpPr>
        <p:spPr>
          <a:xfrm>
            <a:off x="226950" y="2274600"/>
            <a:ext cx="8690100" cy="12039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2900" dirty="0">
                <a:solidFill>
                  <a:schemeClr val="accent1"/>
                </a:solidFill>
                <a:latin typeface="Titillium Web ExtraLight"/>
                <a:ea typeface="Titillium Web ExtraLight"/>
                <a:cs typeface="Titillium Web ExtraLight"/>
                <a:sym typeface="Titillium Web ExtraLight"/>
              </a:rPr>
              <a:t>But AI is </a:t>
            </a:r>
            <a:r>
              <a:rPr lang="en-US" sz="2900" dirty="0">
                <a:solidFill>
                  <a:schemeClr val="accent4"/>
                </a:solidFill>
                <a:latin typeface="Titillium Web ExtraLight"/>
                <a:ea typeface="Titillium Web ExtraLight"/>
                <a:cs typeface="Titillium Web ExtraLight"/>
                <a:sym typeface="Titillium Web ExtraLight"/>
              </a:rPr>
              <a:t>narrowly focused</a:t>
            </a:r>
            <a:r>
              <a:rPr lang="en-US" sz="2900" dirty="0">
                <a:solidFill>
                  <a:schemeClr val="accent1"/>
                </a:solidFill>
                <a:latin typeface="Titillium Web ExtraLight"/>
                <a:ea typeface="Titillium Web ExtraLight"/>
                <a:cs typeface="Titillium Web ExtraLight"/>
                <a:sym typeface="Titillium Web ExtraLight"/>
              </a:rPr>
              <a:t>, it’s not self aware &amp; even if it was it is constrained to it’s </a:t>
            </a:r>
            <a:r>
              <a:rPr lang="en-US" sz="2900" dirty="0">
                <a:solidFill>
                  <a:schemeClr val="accent4"/>
                </a:solidFill>
                <a:latin typeface="Titillium Web ExtraLight"/>
                <a:ea typeface="Titillium Web ExtraLight"/>
                <a:cs typeface="Titillium Web ExtraLight"/>
                <a:sym typeface="Titillium Web ExtraLight"/>
              </a:rPr>
              <a:t>single task</a:t>
            </a:r>
            <a:r>
              <a:rPr lang="en-US" sz="2900" dirty="0">
                <a:solidFill>
                  <a:schemeClr val="accent1"/>
                </a:solidFill>
                <a:latin typeface="Titillium Web ExtraLight"/>
                <a:ea typeface="Titillium Web ExtraLight"/>
                <a:cs typeface="Titillium Web ExtraLight"/>
                <a:sym typeface="Titillium Web ExtraLight"/>
              </a:rPr>
              <a:t>.</a:t>
            </a:r>
          </a:p>
        </p:txBody>
      </p:sp>
    </p:spTree>
    <p:extLst>
      <p:ext uri="{BB962C8B-B14F-4D97-AF65-F5344CB8AC3E}">
        <p14:creationId xmlns:p14="http://schemas.microsoft.com/office/powerpoint/2010/main" val="32826281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 name="Google Shape;880;p120">
            <a:extLst>
              <a:ext uri="{FF2B5EF4-FFF2-40B4-BE49-F238E27FC236}">
                <a16:creationId xmlns:a16="http://schemas.microsoft.com/office/drawing/2014/main" id="{94A56BFD-A0E6-EB0F-2573-38B6A763262A}"/>
              </a:ext>
            </a:extLst>
          </p:cNvPr>
          <p:cNvSpPr txBox="1">
            <a:spLocks/>
          </p:cNvSpPr>
          <p:nvPr/>
        </p:nvSpPr>
        <p:spPr>
          <a:xfrm>
            <a:off x="397825" y="320040"/>
            <a:ext cx="7886700" cy="4002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a:t>Narrow focused AI/ML in business has specific outcomes.</a:t>
            </a:r>
          </a:p>
        </p:txBody>
      </p:sp>
      <p:sp>
        <p:nvSpPr>
          <p:cNvPr id="4" name="Google Shape;881;p120">
            <a:extLst>
              <a:ext uri="{FF2B5EF4-FFF2-40B4-BE49-F238E27FC236}">
                <a16:creationId xmlns:a16="http://schemas.microsoft.com/office/drawing/2014/main" id="{82BD9A1A-D767-FDF2-A038-78625A062E19}"/>
              </a:ext>
            </a:extLst>
          </p:cNvPr>
          <p:cNvSpPr txBox="1"/>
          <p:nvPr/>
        </p:nvSpPr>
        <p:spPr>
          <a:xfrm>
            <a:off x="5510350" y="4584925"/>
            <a:ext cx="3673800" cy="3078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800" u="sng">
                <a:solidFill>
                  <a:schemeClr val="hlink"/>
                </a:solidFill>
                <a:latin typeface="Titillium Web ExtraLight"/>
                <a:ea typeface="Titillium Web ExtraLight"/>
                <a:cs typeface="Titillium Web ExtraLight"/>
                <a:sym typeface="Titillium Web ExtraLight"/>
                <a:hlinkClick r:id="rId3"/>
              </a:rPr>
              <a:t>Source</a:t>
            </a:r>
            <a:endParaRPr sz="800">
              <a:latin typeface="Titillium Web ExtraLight"/>
              <a:ea typeface="Titillium Web ExtraLight"/>
              <a:cs typeface="Titillium Web ExtraLight"/>
              <a:sym typeface="Titillium Web ExtraLight"/>
            </a:endParaRPr>
          </a:p>
        </p:txBody>
      </p:sp>
      <p:sp>
        <p:nvSpPr>
          <p:cNvPr id="5" name="Google Shape;882;p120">
            <a:extLst>
              <a:ext uri="{FF2B5EF4-FFF2-40B4-BE49-F238E27FC236}">
                <a16:creationId xmlns:a16="http://schemas.microsoft.com/office/drawing/2014/main" id="{0E8A8225-EF5D-D320-B27D-D0A79D12D4FF}"/>
              </a:ext>
            </a:extLst>
          </p:cNvPr>
          <p:cNvSpPr txBox="1"/>
          <p:nvPr/>
        </p:nvSpPr>
        <p:spPr>
          <a:xfrm>
            <a:off x="5756425" y="1136150"/>
            <a:ext cx="2812500" cy="5142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800"/>
              </a:spcBef>
              <a:spcAft>
                <a:spcPts val="0"/>
              </a:spcAft>
              <a:buNone/>
            </a:pPr>
            <a:r>
              <a:rPr lang="en" sz="2000">
                <a:solidFill>
                  <a:schemeClr val="accent1"/>
                </a:solidFill>
                <a:latin typeface="Titillium Web ExtraLight"/>
                <a:ea typeface="Titillium Web ExtraLight"/>
                <a:cs typeface="Titillium Web ExtraLight"/>
                <a:sym typeface="Titillium Web ExtraLight"/>
              </a:rPr>
              <a:t>In practice, AI is used for</a:t>
            </a:r>
            <a:endParaRPr sz="1200" b="1">
              <a:solidFill>
                <a:srgbClr val="FF5600"/>
              </a:solidFill>
              <a:latin typeface="Roboto"/>
              <a:ea typeface="Roboto"/>
              <a:cs typeface="Roboto"/>
              <a:sym typeface="Roboto"/>
            </a:endParaRPr>
          </a:p>
        </p:txBody>
      </p:sp>
      <p:sp>
        <p:nvSpPr>
          <p:cNvPr id="6" name="Google Shape;883;p120">
            <a:extLst>
              <a:ext uri="{FF2B5EF4-FFF2-40B4-BE49-F238E27FC236}">
                <a16:creationId xmlns:a16="http://schemas.microsoft.com/office/drawing/2014/main" id="{C3561BFB-BE07-936B-6329-86D6651BE886}"/>
              </a:ext>
            </a:extLst>
          </p:cNvPr>
          <p:cNvSpPr txBox="1"/>
          <p:nvPr/>
        </p:nvSpPr>
        <p:spPr>
          <a:xfrm>
            <a:off x="5259400" y="1761450"/>
            <a:ext cx="3870900" cy="1785600"/>
          </a:xfrm>
          <a:prstGeom prst="rect">
            <a:avLst/>
          </a:prstGeom>
          <a:noFill/>
          <a:ln>
            <a:noFill/>
          </a:ln>
        </p:spPr>
        <p:txBody>
          <a:bodyPr spcFirstLastPara="1" wrap="square" lIns="91425" tIns="91425" rIns="91425" bIns="91425" anchor="t" anchorCtr="0">
            <a:spAutoFit/>
          </a:bodyPr>
          <a:lstStyle/>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New Markets &amp; Businesses</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Spotify</a:t>
            </a:r>
            <a:endParaRPr sz="1200">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Reduce Costs</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Predictive maintenance</a:t>
            </a:r>
            <a:endParaRPr sz="1200">
              <a:solidFill>
                <a:schemeClr val="lt2"/>
              </a:solidFill>
              <a:latin typeface="Courier New"/>
              <a:ea typeface="Courier New"/>
              <a:cs typeface="Courier New"/>
              <a:sym typeface="Courier New"/>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Fraud Detection	</a:t>
            </a:r>
            <a:endParaRPr sz="1200">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Increase Revenue </a:t>
            </a:r>
            <a:endParaRPr>
              <a:solidFill>
                <a:schemeClr val="lt1"/>
              </a:solidFill>
              <a:latin typeface="Titillium Web"/>
              <a:ea typeface="Titillium Web"/>
              <a:cs typeface="Titillium Web"/>
              <a:sym typeface="Titillium Web"/>
            </a:endParaRPr>
          </a:p>
          <a:p>
            <a:pPr marL="0" lvl="0" indent="0" algn="l" rtl="0">
              <a:spcBef>
                <a:spcPts val="0"/>
              </a:spcBef>
              <a:spcAft>
                <a:spcPts val="0"/>
              </a:spcAft>
              <a:buNone/>
            </a:pPr>
            <a:r>
              <a:rPr lang="en">
                <a:solidFill>
                  <a:schemeClr val="lt1"/>
                </a:solidFill>
                <a:latin typeface="Courier New"/>
                <a:ea typeface="Courier New"/>
                <a:cs typeface="Courier New"/>
                <a:sym typeface="Courier New"/>
              </a:rPr>
              <a:t>    </a:t>
            </a:r>
            <a:r>
              <a:rPr lang="en" sz="1200">
                <a:solidFill>
                  <a:schemeClr val="lt2"/>
                </a:solidFill>
                <a:latin typeface="Courier New"/>
                <a:ea typeface="Courier New"/>
                <a:cs typeface="Courier New"/>
                <a:sym typeface="Courier New"/>
              </a:rPr>
              <a:t>Ad banners</a:t>
            </a:r>
            <a:endParaRPr sz="1200">
              <a:solidFill>
                <a:schemeClr val="lt2"/>
              </a:solidFill>
              <a:latin typeface="Courier New"/>
              <a:ea typeface="Courier New"/>
              <a:cs typeface="Courier New"/>
              <a:sym typeface="Courier New"/>
            </a:endParaRPr>
          </a:p>
          <a:p>
            <a:pPr marL="0" lvl="0" indent="0" algn="l" rtl="0">
              <a:spcBef>
                <a:spcPts val="0"/>
              </a:spcBef>
              <a:spcAft>
                <a:spcPts val="0"/>
              </a:spcAft>
              <a:buNone/>
            </a:pPr>
            <a:r>
              <a:rPr lang="en" sz="1200">
                <a:solidFill>
                  <a:schemeClr val="lt2"/>
                </a:solidFill>
                <a:latin typeface="Courier New"/>
                <a:ea typeface="Courier New"/>
                <a:cs typeface="Courier New"/>
                <a:sym typeface="Courier New"/>
              </a:rPr>
              <a:t>	Customer “Next Best Action”</a:t>
            </a:r>
            <a:endParaRPr sz="1200">
              <a:solidFill>
                <a:schemeClr val="lt2"/>
              </a:solidFill>
              <a:latin typeface="Courier New"/>
              <a:ea typeface="Courier New"/>
              <a:cs typeface="Courier New"/>
              <a:sym typeface="Courier New"/>
            </a:endParaRPr>
          </a:p>
        </p:txBody>
      </p:sp>
      <p:cxnSp>
        <p:nvCxnSpPr>
          <p:cNvPr id="7" name="Google Shape;884;p120">
            <a:extLst>
              <a:ext uri="{FF2B5EF4-FFF2-40B4-BE49-F238E27FC236}">
                <a16:creationId xmlns:a16="http://schemas.microsoft.com/office/drawing/2014/main" id="{4095E8A3-F82C-31F4-98CE-767DFAE9FF46}"/>
              </a:ext>
            </a:extLst>
          </p:cNvPr>
          <p:cNvCxnSpPr/>
          <p:nvPr/>
        </p:nvCxnSpPr>
        <p:spPr>
          <a:xfrm>
            <a:off x="6079225" y="1629715"/>
            <a:ext cx="2166900" cy="0"/>
          </a:xfrm>
          <a:prstGeom prst="straightConnector1">
            <a:avLst/>
          </a:prstGeom>
          <a:noFill/>
          <a:ln w="9525" cap="flat" cmpd="sng">
            <a:solidFill>
              <a:srgbClr val="1B3751"/>
            </a:solidFill>
            <a:prstDash val="solid"/>
            <a:round/>
            <a:headEnd type="none" w="med" len="med"/>
            <a:tailEnd type="none" w="med" len="med"/>
          </a:ln>
        </p:spPr>
      </p:cxnSp>
      <p:pic>
        <p:nvPicPr>
          <p:cNvPr id="8" name="Google Shape;885;p120">
            <a:extLst>
              <a:ext uri="{FF2B5EF4-FFF2-40B4-BE49-F238E27FC236}">
                <a16:creationId xmlns:a16="http://schemas.microsoft.com/office/drawing/2014/main" id="{02ECDD05-B32C-FB66-7855-BDED4F754AD3}"/>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397825" y="1566213"/>
            <a:ext cx="3540862" cy="2360575"/>
          </a:xfrm>
          <a:prstGeom prst="rect">
            <a:avLst/>
          </a:prstGeom>
          <a:noFill/>
          <a:ln>
            <a:noFill/>
          </a:ln>
        </p:spPr>
      </p:pic>
    </p:spTree>
    <p:extLst>
      <p:ext uri="{BB962C8B-B14F-4D97-AF65-F5344CB8AC3E}">
        <p14:creationId xmlns:p14="http://schemas.microsoft.com/office/powerpoint/2010/main" val="6199250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4" name="Google Shape;892;p121">
            <a:extLst>
              <a:ext uri="{FF2B5EF4-FFF2-40B4-BE49-F238E27FC236}">
                <a16:creationId xmlns:a16="http://schemas.microsoft.com/office/drawing/2014/main" id="{3668005C-A2A3-08A9-6A29-97398629E0D0}"/>
              </a:ext>
            </a:extLst>
          </p:cNvPr>
          <p:cNvSpPr txBox="1">
            <a:spLocks/>
          </p:cNvSpPr>
          <p:nvPr/>
        </p:nvSpPr>
        <p:spPr>
          <a:xfrm>
            <a:off x="226950" y="2274600"/>
            <a:ext cx="8690100" cy="12039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2900">
                <a:solidFill>
                  <a:schemeClr val="accent1"/>
                </a:solidFill>
                <a:latin typeface="Titillium Web ExtraLight"/>
                <a:ea typeface="Titillium Web ExtraLight"/>
                <a:cs typeface="Titillium Web ExtraLight"/>
                <a:sym typeface="Titillium Web ExtraLight"/>
              </a:rPr>
              <a:t>So, what’s next [near term]?</a:t>
            </a:r>
          </a:p>
        </p:txBody>
      </p:sp>
    </p:spTree>
    <p:extLst>
      <p:ext uri="{BB962C8B-B14F-4D97-AF65-F5344CB8AC3E}">
        <p14:creationId xmlns:p14="http://schemas.microsoft.com/office/powerpoint/2010/main" val="1547786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450" name="Google Shape;1450;p195"/>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Delivering value with AI takes five steps.</a:t>
            </a:r>
            <a:endParaRPr/>
          </a:p>
        </p:txBody>
      </p:sp>
      <p:sp>
        <p:nvSpPr>
          <p:cNvPr id="1451" name="Google Shape;1451;p195"/>
          <p:cNvSpPr/>
          <p:nvPr/>
        </p:nvSpPr>
        <p:spPr>
          <a:xfrm>
            <a:off x="7645325" y="1634050"/>
            <a:ext cx="911700" cy="7176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2" name="Google Shape;1452;p195"/>
          <p:cNvGrpSpPr/>
          <p:nvPr/>
        </p:nvGrpSpPr>
        <p:grpSpPr>
          <a:xfrm>
            <a:off x="7409688" y="1250358"/>
            <a:ext cx="1383000" cy="1240658"/>
            <a:chOff x="7409688" y="1936158"/>
            <a:chExt cx="1383000" cy="1240658"/>
          </a:xfrm>
        </p:grpSpPr>
        <p:pic>
          <p:nvPicPr>
            <p:cNvPr id="1453" name="Google Shape;1453;p195"/>
            <p:cNvPicPr preferRelativeResize="0"/>
            <p:nvPr/>
          </p:nvPicPr>
          <p:blipFill>
            <a:blip r:embed="rId3">
              <a:alphaModFix/>
            </a:blip>
            <a:stretch>
              <a:fillRect/>
            </a:stretch>
          </p:blipFill>
          <p:spPr>
            <a:xfrm>
              <a:off x="7647775" y="2269991"/>
              <a:ext cx="906825" cy="906825"/>
            </a:xfrm>
            <a:prstGeom prst="rect">
              <a:avLst/>
            </a:prstGeom>
            <a:noFill/>
            <a:ln>
              <a:noFill/>
            </a:ln>
          </p:spPr>
        </p:pic>
        <p:sp>
          <p:nvSpPr>
            <p:cNvPr id="1454" name="Google Shape;1454;p195"/>
            <p:cNvSpPr txBox="1"/>
            <p:nvPr/>
          </p:nvSpPr>
          <p:spPr>
            <a:xfrm>
              <a:off x="7409688"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Continuous Monitoring</a:t>
              </a:r>
              <a:endParaRPr sz="800">
                <a:solidFill>
                  <a:srgbClr val="999999"/>
                </a:solidFill>
                <a:latin typeface="Roboto"/>
                <a:ea typeface="Roboto"/>
                <a:cs typeface="Roboto"/>
                <a:sym typeface="Roboto"/>
              </a:endParaRPr>
            </a:p>
          </p:txBody>
        </p:sp>
      </p:grpSp>
      <p:sp>
        <p:nvSpPr>
          <p:cNvPr id="1455" name="Google Shape;1455;p195"/>
          <p:cNvSpPr/>
          <p:nvPr/>
        </p:nvSpPr>
        <p:spPr>
          <a:xfrm>
            <a:off x="554525" y="1726750"/>
            <a:ext cx="640800" cy="6408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95"/>
          <p:cNvSpPr/>
          <p:nvPr/>
        </p:nvSpPr>
        <p:spPr>
          <a:xfrm>
            <a:off x="4399858" y="2310525"/>
            <a:ext cx="176400" cy="1764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7" name="Google Shape;1457;p195"/>
          <p:cNvGrpSpPr/>
          <p:nvPr/>
        </p:nvGrpSpPr>
        <p:grpSpPr>
          <a:xfrm>
            <a:off x="3796556" y="1250358"/>
            <a:ext cx="1383000" cy="1232708"/>
            <a:chOff x="3880500" y="1936158"/>
            <a:chExt cx="1383000" cy="1232708"/>
          </a:xfrm>
        </p:grpSpPr>
        <p:pic>
          <p:nvPicPr>
            <p:cNvPr id="1458" name="Google Shape;1458;p195"/>
            <p:cNvPicPr preferRelativeResize="0"/>
            <p:nvPr/>
          </p:nvPicPr>
          <p:blipFill>
            <a:blip r:embed="rId4">
              <a:alphaModFix/>
            </a:blip>
            <a:stretch>
              <a:fillRect/>
            </a:stretch>
          </p:blipFill>
          <p:spPr>
            <a:xfrm>
              <a:off x="4126591" y="2277941"/>
              <a:ext cx="890818" cy="890925"/>
            </a:xfrm>
            <a:prstGeom prst="rect">
              <a:avLst/>
            </a:prstGeom>
            <a:noFill/>
            <a:ln>
              <a:noFill/>
            </a:ln>
          </p:spPr>
        </p:pic>
        <p:sp>
          <p:nvSpPr>
            <p:cNvPr id="1459" name="Google Shape;1459;p195"/>
            <p:cNvSpPr txBox="1"/>
            <p:nvPr/>
          </p:nvSpPr>
          <p:spPr>
            <a:xfrm>
              <a:off x="3880500"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Build &amp; Validate a Model</a:t>
              </a:r>
              <a:endParaRPr sz="800">
                <a:solidFill>
                  <a:srgbClr val="999999"/>
                </a:solidFill>
                <a:latin typeface="Roboto"/>
                <a:ea typeface="Roboto"/>
                <a:cs typeface="Roboto"/>
                <a:sym typeface="Roboto"/>
              </a:endParaRPr>
            </a:p>
          </p:txBody>
        </p:sp>
      </p:grpSp>
      <p:grpSp>
        <p:nvGrpSpPr>
          <p:cNvPr id="1460" name="Google Shape;1460;p195"/>
          <p:cNvGrpSpPr/>
          <p:nvPr/>
        </p:nvGrpSpPr>
        <p:grpSpPr>
          <a:xfrm>
            <a:off x="183425" y="1250358"/>
            <a:ext cx="1383000" cy="1187058"/>
            <a:chOff x="183425" y="1936158"/>
            <a:chExt cx="1383000" cy="1187058"/>
          </a:xfrm>
        </p:grpSpPr>
        <p:pic>
          <p:nvPicPr>
            <p:cNvPr id="1461" name="Google Shape;1461;p195"/>
            <p:cNvPicPr preferRelativeResize="0"/>
            <p:nvPr/>
          </p:nvPicPr>
          <p:blipFill>
            <a:blip r:embed="rId5">
              <a:alphaModFix/>
            </a:blip>
            <a:stretch>
              <a:fillRect/>
            </a:stretch>
          </p:blipFill>
          <p:spPr>
            <a:xfrm>
              <a:off x="475125" y="2323591"/>
              <a:ext cx="799625" cy="799625"/>
            </a:xfrm>
            <a:prstGeom prst="rect">
              <a:avLst/>
            </a:prstGeom>
            <a:noFill/>
            <a:ln>
              <a:noFill/>
            </a:ln>
          </p:spPr>
        </p:pic>
        <p:sp>
          <p:nvSpPr>
            <p:cNvPr id="1462" name="Google Shape;1462;p195"/>
            <p:cNvSpPr txBox="1"/>
            <p:nvPr/>
          </p:nvSpPr>
          <p:spPr>
            <a:xfrm>
              <a:off x="183425"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Business Strategy</a:t>
              </a:r>
              <a:endParaRPr sz="800">
                <a:solidFill>
                  <a:srgbClr val="999999"/>
                </a:solidFill>
                <a:latin typeface="Roboto"/>
                <a:ea typeface="Roboto"/>
                <a:cs typeface="Roboto"/>
                <a:sym typeface="Roboto"/>
              </a:endParaRPr>
            </a:p>
          </p:txBody>
        </p:sp>
      </p:grpSp>
      <p:sp>
        <p:nvSpPr>
          <p:cNvPr id="1463" name="Google Shape;1463;p195"/>
          <p:cNvSpPr/>
          <p:nvPr/>
        </p:nvSpPr>
        <p:spPr>
          <a:xfrm>
            <a:off x="2225638"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4" name="Google Shape;1464;p195"/>
          <p:cNvGrpSpPr/>
          <p:nvPr/>
        </p:nvGrpSpPr>
        <p:grpSpPr>
          <a:xfrm>
            <a:off x="1989991" y="1250358"/>
            <a:ext cx="1383000" cy="1240658"/>
            <a:chOff x="2027263" y="1936158"/>
            <a:chExt cx="1383000" cy="1240658"/>
          </a:xfrm>
        </p:grpSpPr>
        <p:pic>
          <p:nvPicPr>
            <p:cNvPr id="1465" name="Google Shape;1465;p195"/>
            <p:cNvPicPr preferRelativeResize="0"/>
            <p:nvPr/>
          </p:nvPicPr>
          <p:blipFill>
            <a:blip r:embed="rId6">
              <a:alphaModFix/>
            </a:blip>
            <a:stretch>
              <a:fillRect/>
            </a:stretch>
          </p:blipFill>
          <p:spPr>
            <a:xfrm>
              <a:off x="2265350" y="2269991"/>
              <a:ext cx="906825" cy="906825"/>
            </a:xfrm>
            <a:prstGeom prst="rect">
              <a:avLst/>
            </a:prstGeom>
            <a:noFill/>
            <a:ln>
              <a:noFill/>
            </a:ln>
          </p:spPr>
        </p:pic>
        <p:sp>
          <p:nvSpPr>
            <p:cNvPr id="1466" name="Google Shape;1466;p195"/>
            <p:cNvSpPr txBox="1"/>
            <p:nvPr/>
          </p:nvSpPr>
          <p:spPr>
            <a:xfrm>
              <a:off x="202726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Collect Data</a:t>
              </a:r>
              <a:endParaRPr sz="800">
                <a:solidFill>
                  <a:srgbClr val="999999"/>
                </a:solidFill>
                <a:latin typeface="Roboto"/>
                <a:ea typeface="Roboto"/>
                <a:cs typeface="Roboto"/>
                <a:sym typeface="Roboto"/>
              </a:endParaRPr>
            </a:p>
          </p:txBody>
        </p:sp>
      </p:grpSp>
      <p:sp>
        <p:nvSpPr>
          <p:cNvPr id="1467" name="Google Shape;1467;p195"/>
          <p:cNvSpPr/>
          <p:nvPr/>
        </p:nvSpPr>
        <p:spPr>
          <a:xfrm>
            <a:off x="5838775"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8" name="Google Shape;1468;p195"/>
          <p:cNvGrpSpPr/>
          <p:nvPr/>
        </p:nvGrpSpPr>
        <p:grpSpPr>
          <a:xfrm>
            <a:off x="5603122" y="1250358"/>
            <a:ext cx="1383000" cy="1248609"/>
            <a:chOff x="5407313" y="1936158"/>
            <a:chExt cx="1383000" cy="1248609"/>
          </a:xfrm>
        </p:grpSpPr>
        <p:pic>
          <p:nvPicPr>
            <p:cNvPr id="1469" name="Google Shape;1469;p195"/>
            <p:cNvPicPr preferRelativeResize="0"/>
            <p:nvPr/>
          </p:nvPicPr>
          <p:blipFill>
            <a:blip r:embed="rId7">
              <a:alphaModFix/>
            </a:blip>
            <a:stretch>
              <a:fillRect/>
            </a:stretch>
          </p:blipFill>
          <p:spPr>
            <a:xfrm>
              <a:off x="5645401" y="2262041"/>
              <a:ext cx="906824" cy="922726"/>
            </a:xfrm>
            <a:prstGeom prst="rect">
              <a:avLst/>
            </a:prstGeom>
            <a:noFill/>
            <a:ln>
              <a:noFill/>
            </a:ln>
          </p:spPr>
        </p:pic>
        <p:sp>
          <p:nvSpPr>
            <p:cNvPr id="1470" name="Google Shape;1470;p195"/>
            <p:cNvSpPr txBox="1"/>
            <p:nvPr/>
          </p:nvSpPr>
          <p:spPr>
            <a:xfrm>
              <a:off x="540731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Deploy the Technology</a:t>
              </a:r>
              <a:endParaRPr sz="800">
                <a:solidFill>
                  <a:srgbClr val="999999"/>
                </a:solidFill>
                <a:latin typeface="Roboto"/>
                <a:ea typeface="Roboto"/>
                <a:cs typeface="Roboto"/>
                <a:sym typeface="Roboto"/>
              </a:endParaRPr>
            </a:p>
          </p:txBody>
        </p:sp>
      </p:grpSp>
      <p:cxnSp>
        <p:nvCxnSpPr>
          <p:cNvPr id="1471" name="Google Shape;1471;p195"/>
          <p:cNvCxnSpPr/>
          <p:nvPr/>
        </p:nvCxnSpPr>
        <p:spPr>
          <a:xfrm>
            <a:off x="346025" y="3488175"/>
            <a:ext cx="1057800" cy="0"/>
          </a:xfrm>
          <a:prstGeom prst="straightConnector1">
            <a:avLst/>
          </a:prstGeom>
          <a:noFill/>
          <a:ln w="9525" cap="flat" cmpd="sng">
            <a:solidFill>
              <a:schemeClr val="dk2"/>
            </a:solidFill>
            <a:prstDash val="solid"/>
            <a:round/>
            <a:headEnd type="none" w="med" len="med"/>
            <a:tailEnd type="none" w="med" len="med"/>
          </a:ln>
        </p:spPr>
      </p:cxnSp>
      <p:cxnSp>
        <p:nvCxnSpPr>
          <p:cNvPr id="1472" name="Google Shape;1472;p195"/>
          <p:cNvCxnSpPr/>
          <p:nvPr/>
        </p:nvCxnSpPr>
        <p:spPr>
          <a:xfrm>
            <a:off x="2152600" y="3488175"/>
            <a:ext cx="1057800" cy="0"/>
          </a:xfrm>
          <a:prstGeom prst="straightConnector1">
            <a:avLst/>
          </a:prstGeom>
          <a:noFill/>
          <a:ln w="9525" cap="flat" cmpd="sng">
            <a:solidFill>
              <a:schemeClr val="dk2"/>
            </a:solidFill>
            <a:prstDash val="solid"/>
            <a:round/>
            <a:headEnd type="none" w="med" len="med"/>
            <a:tailEnd type="none" w="med" len="med"/>
          </a:ln>
        </p:spPr>
      </p:cxnSp>
      <p:cxnSp>
        <p:nvCxnSpPr>
          <p:cNvPr id="1473" name="Google Shape;1473;p195"/>
          <p:cNvCxnSpPr/>
          <p:nvPr/>
        </p:nvCxnSpPr>
        <p:spPr>
          <a:xfrm>
            <a:off x="3959150" y="3488175"/>
            <a:ext cx="1057800" cy="0"/>
          </a:xfrm>
          <a:prstGeom prst="straightConnector1">
            <a:avLst/>
          </a:prstGeom>
          <a:noFill/>
          <a:ln w="9525" cap="flat" cmpd="sng">
            <a:solidFill>
              <a:schemeClr val="dk2"/>
            </a:solidFill>
            <a:prstDash val="solid"/>
            <a:round/>
            <a:headEnd type="none" w="med" len="med"/>
            <a:tailEnd type="none" w="med" len="med"/>
          </a:ln>
        </p:spPr>
      </p:cxnSp>
      <p:cxnSp>
        <p:nvCxnSpPr>
          <p:cNvPr id="1474" name="Google Shape;1474;p195"/>
          <p:cNvCxnSpPr/>
          <p:nvPr/>
        </p:nvCxnSpPr>
        <p:spPr>
          <a:xfrm>
            <a:off x="5765725" y="3488175"/>
            <a:ext cx="1057800" cy="0"/>
          </a:xfrm>
          <a:prstGeom prst="straightConnector1">
            <a:avLst/>
          </a:prstGeom>
          <a:noFill/>
          <a:ln w="9525" cap="flat" cmpd="sng">
            <a:solidFill>
              <a:schemeClr val="dk2"/>
            </a:solidFill>
            <a:prstDash val="solid"/>
            <a:round/>
            <a:headEnd type="none" w="med" len="med"/>
            <a:tailEnd type="none" w="med" len="med"/>
          </a:ln>
        </p:spPr>
      </p:cxnSp>
      <p:cxnSp>
        <p:nvCxnSpPr>
          <p:cNvPr id="1475" name="Google Shape;1475;p195"/>
          <p:cNvCxnSpPr/>
          <p:nvPr/>
        </p:nvCxnSpPr>
        <p:spPr>
          <a:xfrm>
            <a:off x="7572288" y="3488175"/>
            <a:ext cx="1057800" cy="0"/>
          </a:xfrm>
          <a:prstGeom prst="straightConnector1">
            <a:avLst/>
          </a:prstGeom>
          <a:noFill/>
          <a:ln w="9525" cap="flat" cmpd="sng">
            <a:solidFill>
              <a:schemeClr val="dk2"/>
            </a:solidFill>
            <a:prstDash val="solid"/>
            <a:round/>
            <a:headEnd type="none" w="med" len="med"/>
            <a:tailEnd type="none" w="med" len="med"/>
          </a:ln>
        </p:spPr>
      </p:cxnSp>
      <p:sp>
        <p:nvSpPr>
          <p:cNvPr id="1476" name="Google Shape;1476;p195"/>
          <p:cNvSpPr txBox="1"/>
          <p:nvPr/>
        </p:nvSpPr>
        <p:spPr>
          <a:xfrm>
            <a:off x="76200" y="3199975"/>
            <a:ext cx="9117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i="1">
                <a:solidFill>
                  <a:srgbClr val="FFFFFF"/>
                </a:solidFill>
                <a:latin typeface="Roboto"/>
                <a:ea typeface="Roboto"/>
                <a:cs typeface="Roboto"/>
                <a:sym typeface="Roboto"/>
              </a:rPr>
              <a:t>Pitfalls</a:t>
            </a:r>
            <a:endParaRPr sz="1000" i="1">
              <a:solidFill>
                <a:srgbClr val="FFFFFF"/>
              </a:solidFill>
              <a:latin typeface="Roboto"/>
              <a:ea typeface="Roboto"/>
              <a:cs typeface="Roboto"/>
              <a:sym typeface="Roboto"/>
            </a:endParaRPr>
          </a:p>
        </p:txBody>
      </p:sp>
      <p:sp>
        <p:nvSpPr>
          <p:cNvPr id="1477" name="Google Shape;1477;p195"/>
          <p:cNvSpPr txBox="1"/>
          <p:nvPr/>
        </p:nvSpPr>
        <p:spPr>
          <a:xfrm>
            <a:off x="183425" y="3691650"/>
            <a:ext cx="13830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“Sprinkle some AI on it.”</a:t>
            </a:r>
            <a:endParaRPr sz="1300">
              <a:solidFill>
                <a:srgbClr val="FFFFFF"/>
              </a:solidFill>
              <a:latin typeface="Roboto"/>
              <a:ea typeface="Roboto"/>
              <a:cs typeface="Roboto"/>
              <a:sym typeface="Roboto"/>
            </a:endParaRPr>
          </a:p>
        </p:txBody>
      </p:sp>
      <p:sp>
        <p:nvSpPr>
          <p:cNvPr id="1478" name="Google Shape;1478;p195"/>
          <p:cNvSpPr txBox="1"/>
          <p:nvPr/>
        </p:nvSpPr>
        <p:spPr>
          <a:xfrm>
            <a:off x="1990000" y="3691650"/>
            <a:ext cx="13830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“Where’s the data?”</a:t>
            </a:r>
            <a:endParaRPr sz="1300">
              <a:solidFill>
                <a:srgbClr val="FFFFFF"/>
              </a:solidFill>
              <a:latin typeface="Roboto"/>
              <a:ea typeface="Roboto"/>
              <a:cs typeface="Roboto"/>
              <a:sym typeface="Roboto"/>
            </a:endParaRPr>
          </a:p>
        </p:txBody>
      </p:sp>
      <p:sp>
        <p:nvSpPr>
          <p:cNvPr id="1479" name="Google Shape;1479;p195"/>
          <p:cNvSpPr txBox="1"/>
          <p:nvPr/>
        </p:nvSpPr>
        <p:spPr>
          <a:xfrm>
            <a:off x="3880500" y="3691650"/>
            <a:ext cx="13830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“How do we do this?”</a:t>
            </a:r>
            <a:endParaRPr sz="1300">
              <a:solidFill>
                <a:srgbClr val="FFFFFF"/>
              </a:solidFill>
              <a:latin typeface="Roboto"/>
              <a:ea typeface="Roboto"/>
              <a:cs typeface="Roboto"/>
              <a:sym typeface="Roboto"/>
            </a:endParaRPr>
          </a:p>
        </p:txBody>
      </p:sp>
      <p:sp>
        <p:nvSpPr>
          <p:cNvPr id="1480" name="Google Shape;1480;p195"/>
          <p:cNvSpPr txBox="1"/>
          <p:nvPr/>
        </p:nvSpPr>
        <p:spPr>
          <a:xfrm>
            <a:off x="5603125" y="3691650"/>
            <a:ext cx="13830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“Throw it over the fence at IT.”</a:t>
            </a:r>
            <a:endParaRPr sz="1300">
              <a:solidFill>
                <a:srgbClr val="FFFFFF"/>
              </a:solidFill>
              <a:latin typeface="Roboto"/>
              <a:ea typeface="Roboto"/>
              <a:cs typeface="Roboto"/>
              <a:sym typeface="Roboto"/>
            </a:endParaRPr>
          </a:p>
        </p:txBody>
      </p:sp>
      <p:sp>
        <p:nvSpPr>
          <p:cNvPr id="1481" name="Google Shape;1481;p195"/>
          <p:cNvSpPr txBox="1"/>
          <p:nvPr/>
        </p:nvSpPr>
        <p:spPr>
          <a:xfrm>
            <a:off x="7409675" y="3691650"/>
            <a:ext cx="1383000" cy="785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“Pop champagne we’re done!”</a:t>
            </a:r>
            <a:endParaRPr sz="1300">
              <a:solidFill>
                <a:srgbClr val="FFFFFF"/>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60"/>
                                        </p:tgtEl>
                                        <p:attrNameLst>
                                          <p:attrName>style.visibility</p:attrName>
                                        </p:attrNameLst>
                                      </p:cBhvr>
                                      <p:to>
                                        <p:strVal val="visible"/>
                                      </p:to>
                                    </p:set>
                                    <p:animEffect transition="in" filter="fade">
                                      <p:cBhvr>
                                        <p:cTn id="7" dur="1000"/>
                                        <p:tgtEl>
                                          <p:spTgt spid="14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64"/>
                                        </p:tgtEl>
                                        <p:attrNameLst>
                                          <p:attrName>style.visibility</p:attrName>
                                        </p:attrNameLst>
                                      </p:cBhvr>
                                      <p:to>
                                        <p:strVal val="visible"/>
                                      </p:to>
                                    </p:set>
                                    <p:animEffect transition="in" filter="fade">
                                      <p:cBhvr>
                                        <p:cTn id="12" dur="1000"/>
                                        <p:tgtEl>
                                          <p:spTgt spid="146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57"/>
                                        </p:tgtEl>
                                        <p:attrNameLst>
                                          <p:attrName>style.visibility</p:attrName>
                                        </p:attrNameLst>
                                      </p:cBhvr>
                                      <p:to>
                                        <p:strVal val="visible"/>
                                      </p:to>
                                    </p:set>
                                    <p:animEffect transition="in" filter="fade">
                                      <p:cBhvr>
                                        <p:cTn id="17" dur="1000"/>
                                        <p:tgtEl>
                                          <p:spTgt spid="14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68"/>
                                        </p:tgtEl>
                                        <p:attrNameLst>
                                          <p:attrName>style.visibility</p:attrName>
                                        </p:attrNameLst>
                                      </p:cBhvr>
                                      <p:to>
                                        <p:strVal val="visible"/>
                                      </p:to>
                                    </p:set>
                                    <p:animEffect transition="in" filter="fade">
                                      <p:cBhvr>
                                        <p:cTn id="22" dur="1000"/>
                                        <p:tgtEl>
                                          <p:spTgt spid="146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52"/>
                                        </p:tgtEl>
                                        <p:attrNameLst>
                                          <p:attrName>style.visibility</p:attrName>
                                        </p:attrNameLst>
                                      </p:cBhvr>
                                      <p:to>
                                        <p:strVal val="visible"/>
                                      </p:to>
                                    </p:set>
                                    <p:animEffect transition="in" filter="fade">
                                      <p:cBhvr>
                                        <p:cTn id="27" dur="1000"/>
                                        <p:tgtEl>
                                          <p:spTgt spid="145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71"/>
                                        </p:tgtEl>
                                        <p:attrNameLst>
                                          <p:attrName>style.visibility</p:attrName>
                                        </p:attrNameLst>
                                      </p:cBhvr>
                                      <p:to>
                                        <p:strVal val="visible"/>
                                      </p:to>
                                    </p:set>
                                    <p:animEffect transition="in" filter="fade">
                                      <p:cBhvr>
                                        <p:cTn id="32" dur="1000"/>
                                        <p:tgtEl>
                                          <p:spTgt spid="1471"/>
                                        </p:tgtEl>
                                      </p:cBhvr>
                                    </p:animEffect>
                                  </p:childTnLst>
                                </p:cTn>
                              </p:par>
                              <p:par>
                                <p:cTn id="33" presetID="10" presetClass="entr" presetSubtype="0" fill="hold" nodeType="withEffect">
                                  <p:stCondLst>
                                    <p:cond delay="0"/>
                                  </p:stCondLst>
                                  <p:childTnLst>
                                    <p:set>
                                      <p:cBhvr>
                                        <p:cTn id="34" dur="1" fill="hold">
                                          <p:stCondLst>
                                            <p:cond delay="0"/>
                                          </p:stCondLst>
                                        </p:cTn>
                                        <p:tgtEl>
                                          <p:spTgt spid="1476"/>
                                        </p:tgtEl>
                                        <p:attrNameLst>
                                          <p:attrName>style.visibility</p:attrName>
                                        </p:attrNameLst>
                                      </p:cBhvr>
                                      <p:to>
                                        <p:strVal val="visible"/>
                                      </p:to>
                                    </p:set>
                                    <p:animEffect transition="in" filter="fade">
                                      <p:cBhvr>
                                        <p:cTn id="35" dur="1000"/>
                                        <p:tgtEl>
                                          <p:spTgt spid="1476"/>
                                        </p:tgtEl>
                                      </p:cBhvr>
                                    </p:animEffect>
                                  </p:childTnLst>
                                </p:cTn>
                              </p:par>
                              <p:par>
                                <p:cTn id="36" presetID="10" presetClass="entr" presetSubtype="0" fill="hold" nodeType="withEffect">
                                  <p:stCondLst>
                                    <p:cond delay="0"/>
                                  </p:stCondLst>
                                  <p:childTnLst>
                                    <p:set>
                                      <p:cBhvr>
                                        <p:cTn id="37" dur="1" fill="hold">
                                          <p:stCondLst>
                                            <p:cond delay="0"/>
                                          </p:stCondLst>
                                        </p:cTn>
                                        <p:tgtEl>
                                          <p:spTgt spid="1477"/>
                                        </p:tgtEl>
                                        <p:attrNameLst>
                                          <p:attrName>style.visibility</p:attrName>
                                        </p:attrNameLst>
                                      </p:cBhvr>
                                      <p:to>
                                        <p:strVal val="visible"/>
                                      </p:to>
                                    </p:set>
                                    <p:animEffect transition="in" filter="fade">
                                      <p:cBhvr>
                                        <p:cTn id="38" dur="1000"/>
                                        <p:tgtEl>
                                          <p:spTgt spid="147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472"/>
                                        </p:tgtEl>
                                        <p:attrNameLst>
                                          <p:attrName>style.visibility</p:attrName>
                                        </p:attrNameLst>
                                      </p:cBhvr>
                                      <p:to>
                                        <p:strVal val="visible"/>
                                      </p:to>
                                    </p:set>
                                    <p:animEffect transition="in" filter="fade">
                                      <p:cBhvr>
                                        <p:cTn id="43" dur="1000"/>
                                        <p:tgtEl>
                                          <p:spTgt spid="1472"/>
                                        </p:tgtEl>
                                      </p:cBhvr>
                                    </p:animEffect>
                                  </p:childTnLst>
                                </p:cTn>
                              </p:par>
                              <p:par>
                                <p:cTn id="44" presetID="10" presetClass="entr" presetSubtype="0" fill="hold" nodeType="withEffect">
                                  <p:stCondLst>
                                    <p:cond delay="0"/>
                                  </p:stCondLst>
                                  <p:childTnLst>
                                    <p:set>
                                      <p:cBhvr>
                                        <p:cTn id="45" dur="1" fill="hold">
                                          <p:stCondLst>
                                            <p:cond delay="0"/>
                                          </p:stCondLst>
                                        </p:cTn>
                                        <p:tgtEl>
                                          <p:spTgt spid="1478"/>
                                        </p:tgtEl>
                                        <p:attrNameLst>
                                          <p:attrName>style.visibility</p:attrName>
                                        </p:attrNameLst>
                                      </p:cBhvr>
                                      <p:to>
                                        <p:strVal val="visible"/>
                                      </p:to>
                                    </p:set>
                                    <p:animEffect transition="in" filter="fade">
                                      <p:cBhvr>
                                        <p:cTn id="46" dur="1000"/>
                                        <p:tgtEl>
                                          <p:spTgt spid="147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473"/>
                                        </p:tgtEl>
                                        <p:attrNameLst>
                                          <p:attrName>style.visibility</p:attrName>
                                        </p:attrNameLst>
                                      </p:cBhvr>
                                      <p:to>
                                        <p:strVal val="visible"/>
                                      </p:to>
                                    </p:set>
                                    <p:animEffect transition="in" filter="fade">
                                      <p:cBhvr>
                                        <p:cTn id="51" dur="1000"/>
                                        <p:tgtEl>
                                          <p:spTgt spid="1473"/>
                                        </p:tgtEl>
                                      </p:cBhvr>
                                    </p:animEffect>
                                  </p:childTnLst>
                                </p:cTn>
                              </p:par>
                              <p:par>
                                <p:cTn id="52" presetID="10" presetClass="entr" presetSubtype="0" fill="hold" nodeType="withEffect">
                                  <p:stCondLst>
                                    <p:cond delay="0"/>
                                  </p:stCondLst>
                                  <p:childTnLst>
                                    <p:set>
                                      <p:cBhvr>
                                        <p:cTn id="53" dur="1" fill="hold">
                                          <p:stCondLst>
                                            <p:cond delay="0"/>
                                          </p:stCondLst>
                                        </p:cTn>
                                        <p:tgtEl>
                                          <p:spTgt spid="1479"/>
                                        </p:tgtEl>
                                        <p:attrNameLst>
                                          <p:attrName>style.visibility</p:attrName>
                                        </p:attrNameLst>
                                      </p:cBhvr>
                                      <p:to>
                                        <p:strVal val="visible"/>
                                      </p:to>
                                    </p:set>
                                    <p:animEffect transition="in" filter="fade">
                                      <p:cBhvr>
                                        <p:cTn id="54" dur="1000"/>
                                        <p:tgtEl>
                                          <p:spTgt spid="147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480"/>
                                        </p:tgtEl>
                                        <p:attrNameLst>
                                          <p:attrName>style.visibility</p:attrName>
                                        </p:attrNameLst>
                                      </p:cBhvr>
                                      <p:to>
                                        <p:strVal val="visible"/>
                                      </p:to>
                                    </p:set>
                                    <p:animEffect transition="in" filter="fade">
                                      <p:cBhvr>
                                        <p:cTn id="59" dur="1000"/>
                                        <p:tgtEl>
                                          <p:spTgt spid="1480"/>
                                        </p:tgtEl>
                                      </p:cBhvr>
                                    </p:animEffect>
                                  </p:childTnLst>
                                </p:cTn>
                              </p:par>
                              <p:par>
                                <p:cTn id="60" presetID="10" presetClass="entr" presetSubtype="0" fill="hold" nodeType="withEffect">
                                  <p:stCondLst>
                                    <p:cond delay="0"/>
                                  </p:stCondLst>
                                  <p:childTnLst>
                                    <p:set>
                                      <p:cBhvr>
                                        <p:cTn id="61" dur="1" fill="hold">
                                          <p:stCondLst>
                                            <p:cond delay="0"/>
                                          </p:stCondLst>
                                        </p:cTn>
                                        <p:tgtEl>
                                          <p:spTgt spid="1474"/>
                                        </p:tgtEl>
                                        <p:attrNameLst>
                                          <p:attrName>style.visibility</p:attrName>
                                        </p:attrNameLst>
                                      </p:cBhvr>
                                      <p:to>
                                        <p:strVal val="visible"/>
                                      </p:to>
                                    </p:set>
                                    <p:animEffect transition="in" filter="fade">
                                      <p:cBhvr>
                                        <p:cTn id="62" dur="1000"/>
                                        <p:tgtEl>
                                          <p:spTgt spid="147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481"/>
                                        </p:tgtEl>
                                        <p:attrNameLst>
                                          <p:attrName>style.visibility</p:attrName>
                                        </p:attrNameLst>
                                      </p:cBhvr>
                                      <p:to>
                                        <p:strVal val="visible"/>
                                      </p:to>
                                    </p:set>
                                    <p:animEffect transition="in" filter="fade">
                                      <p:cBhvr>
                                        <p:cTn id="67" dur="1000"/>
                                        <p:tgtEl>
                                          <p:spTgt spid="1481"/>
                                        </p:tgtEl>
                                      </p:cBhvr>
                                    </p:animEffect>
                                  </p:childTnLst>
                                </p:cTn>
                              </p:par>
                              <p:par>
                                <p:cTn id="68" presetID="10" presetClass="entr" presetSubtype="0" fill="hold" nodeType="withEffect">
                                  <p:stCondLst>
                                    <p:cond delay="0"/>
                                  </p:stCondLst>
                                  <p:childTnLst>
                                    <p:set>
                                      <p:cBhvr>
                                        <p:cTn id="69" dur="1" fill="hold">
                                          <p:stCondLst>
                                            <p:cond delay="0"/>
                                          </p:stCondLst>
                                        </p:cTn>
                                        <p:tgtEl>
                                          <p:spTgt spid="1475"/>
                                        </p:tgtEl>
                                        <p:attrNameLst>
                                          <p:attrName>style.visibility</p:attrName>
                                        </p:attrNameLst>
                                      </p:cBhvr>
                                      <p:to>
                                        <p:strVal val="visible"/>
                                      </p:to>
                                    </p:set>
                                    <p:animEffect transition="in" filter="fade">
                                      <p:cBhvr>
                                        <p:cTn id="70" dur="1000"/>
                                        <p:tgtEl>
                                          <p:spTgt spid="14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 name="Google Shape;897;p122">
            <a:extLst>
              <a:ext uri="{FF2B5EF4-FFF2-40B4-BE49-F238E27FC236}">
                <a16:creationId xmlns:a16="http://schemas.microsoft.com/office/drawing/2014/main" id="{85E8BFB0-DC22-8F6C-E6B5-01444032BEE5}"/>
              </a:ext>
            </a:extLst>
          </p:cNvPr>
          <p:cNvSpPr txBox="1"/>
          <p:nvPr/>
        </p:nvSpPr>
        <p:spPr>
          <a:xfrm>
            <a:off x="2885600" y="969425"/>
            <a:ext cx="6205500" cy="1139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Grammarly</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V2 - adjust grammar based on channel (email vs tweet), context (friend vs business) &amp; an individual’s “writing voice” </a:t>
            </a:r>
            <a:endParaRPr sz="1200">
              <a:solidFill>
                <a:schemeClr val="lt1"/>
              </a:solidFill>
            </a:endParaRPr>
          </a:p>
        </p:txBody>
      </p:sp>
      <p:sp>
        <p:nvSpPr>
          <p:cNvPr id="4" name="Google Shape;898;p122">
            <a:extLst>
              <a:ext uri="{FF2B5EF4-FFF2-40B4-BE49-F238E27FC236}">
                <a16:creationId xmlns:a16="http://schemas.microsoft.com/office/drawing/2014/main" id="{8312FDC0-7C50-B1BA-1A5C-C79F5C71B20F}"/>
              </a:ext>
            </a:extLst>
          </p:cNvPr>
          <p:cNvSpPr txBox="1">
            <a:spLocks/>
          </p:cNvSpPr>
          <p:nvPr/>
        </p:nvSpPr>
        <p:spPr>
          <a:xfrm>
            <a:off x="397825" y="320040"/>
            <a:ext cx="7886700" cy="4002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a:t>Hyper-contextualized &amp; personalized</a:t>
            </a:r>
          </a:p>
        </p:txBody>
      </p:sp>
      <p:sp>
        <p:nvSpPr>
          <p:cNvPr id="5" name="Google Shape;899;p122">
            <a:extLst>
              <a:ext uri="{FF2B5EF4-FFF2-40B4-BE49-F238E27FC236}">
                <a16:creationId xmlns:a16="http://schemas.microsoft.com/office/drawing/2014/main" id="{D6728A4E-849B-4DB9-EEA5-22D295901A65}"/>
              </a:ext>
            </a:extLst>
          </p:cNvPr>
          <p:cNvSpPr/>
          <p:nvPr/>
        </p:nvSpPr>
        <p:spPr>
          <a:xfrm rot="5400000">
            <a:off x="1207700" y="937325"/>
            <a:ext cx="1847700" cy="1203300"/>
          </a:xfrm>
          <a:prstGeom prst="triangle">
            <a:avLst>
              <a:gd name="adj" fmla="val 50000"/>
            </a:avLst>
          </a:prstGeom>
          <a:gradFill>
            <a:gsLst>
              <a:gs pos="0">
                <a:srgbClr val="FFFFFF">
                  <a:alpha val="0"/>
                </a:srgbClr>
              </a:gs>
              <a:gs pos="45000">
                <a:srgbClr val="FFFFFF">
                  <a:alpha val="0"/>
                </a:srgbClr>
              </a:gs>
              <a:gs pos="100000">
                <a:srgbClr val="2D8FE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Google Shape;900;p122">
            <a:extLst>
              <a:ext uri="{FF2B5EF4-FFF2-40B4-BE49-F238E27FC236}">
                <a16:creationId xmlns:a16="http://schemas.microsoft.com/office/drawing/2014/main" id="{37BBEBF8-F60E-83EC-C4C9-1434DD10BCB2}"/>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620600" y="2367762"/>
            <a:ext cx="1070450" cy="1066426"/>
          </a:xfrm>
          <a:prstGeom prst="rect">
            <a:avLst/>
          </a:prstGeom>
          <a:noFill/>
          <a:ln>
            <a:noFill/>
          </a:ln>
        </p:spPr>
      </p:pic>
      <p:sp>
        <p:nvSpPr>
          <p:cNvPr id="7" name="Google Shape;901;p122">
            <a:extLst>
              <a:ext uri="{FF2B5EF4-FFF2-40B4-BE49-F238E27FC236}">
                <a16:creationId xmlns:a16="http://schemas.microsoft.com/office/drawing/2014/main" id="{17D68ECA-929F-C7E2-C3DB-AA42D72F6D85}"/>
              </a:ext>
            </a:extLst>
          </p:cNvPr>
          <p:cNvSpPr txBox="1"/>
          <p:nvPr/>
        </p:nvSpPr>
        <p:spPr>
          <a:xfrm>
            <a:off x="2885600" y="2331425"/>
            <a:ext cx="6205500" cy="1139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Tesla &amp; other advanced driving systems</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V2 - actual full autonomy, and/or adjust controls based on driver monitoring i.e. increased front collision warning sensitivity based on sleepy driver eye movements</a:t>
            </a:r>
            <a:endParaRPr sz="1200">
              <a:solidFill>
                <a:schemeClr val="lt1"/>
              </a:solidFill>
            </a:endParaRPr>
          </a:p>
        </p:txBody>
      </p:sp>
      <p:sp>
        <p:nvSpPr>
          <p:cNvPr id="8" name="Google Shape;902;p122">
            <a:extLst>
              <a:ext uri="{FF2B5EF4-FFF2-40B4-BE49-F238E27FC236}">
                <a16:creationId xmlns:a16="http://schemas.microsoft.com/office/drawing/2014/main" id="{31E8E1EC-58FB-73C5-9F1D-44EED3B88C01}"/>
              </a:ext>
            </a:extLst>
          </p:cNvPr>
          <p:cNvSpPr txBox="1"/>
          <p:nvPr/>
        </p:nvSpPr>
        <p:spPr>
          <a:xfrm>
            <a:off x="258100" y="4502650"/>
            <a:ext cx="21057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u="sng">
                <a:solidFill>
                  <a:schemeClr val="hlink"/>
                </a:solidFill>
                <a:latin typeface="Titillium Web"/>
                <a:ea typeface="Titillium Web"/>
                <a:cs typeface="Titillium Web"/>
                <a:sym typeface="Titillium Web"/>
                <a:hlinkClick r:id="rId4"/>
              </a:rPr>
              <a:t>https://www.nerdwallet.com/best/investing/robo-advisors</a:t>
            </a:r>
            <a:endParaRPr sz="600">
              <a:latin typeface="Titillium Web"/>
              <a:ea typeface="Titillium Web"/>
              <a:cs typeface="Titillium Web"/>
              <a:sym typeface="Titillium Web"/>
            </a:endParaRPr>
          </a:p>
        </p:txBody>
      </p:sp>
      <p:pic>
        <p:nvPicPr>
          <p:cNvPr id="9" name="Google Shape;903;p122">
            <a:extLst>
              <a:ext uri="{FF2B5EF4-FFF2-40B4-BE49-F238E27FC236}">
                <a16:creationId xmlns:a16="http://schemas.microsoft.com/office/drawing/2014/main" id="{B963EE22-2A68-71D1-74A0-41E4B838E106}"/>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449550" y="3821607"/>
            <a:ext cx="1412549" cy="479835"/>
          </a:xfrm>
          <a:prstGeom prst="rect">
            <a:avLst/>
          </a:prstGeom>
          <a:noFill/>
          <a:ln>
            <a:noFill/>
          </a:ln>
        </p:spPr>
      </p:pic>
      <p:sp>
        <p:nvSpPr>
          <p:cNvPr id="10" name="Google Shape;904;p122">
            <a:extLst>
              <a:ext uri="{FF2B5EF4-FFF2-40B4-BE49-F238E27FC236}">
                <a16:creationId xmlns:a16="http://schemas.microsoft.com/office/drawing/2014/main" id="{72948374-0C6A-E683-E2F4-3D34B08E34E5}"/>
              </a:ext>
            </a:extLst>
          </p:cNvPr>
          <p:cNvSpPr txBox="1"/>
          <p:nvPr/>
        </p:nvSpPr>
        <p:spPr>
          <a:xfrm>
            <a:off x="473325" y="4101100"/>
            <a:ext cx="13650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solidFill>
                  <a:schemeClr val="lt1"/>
                </a:solidFill>
                <a:latin typeface="Titillium Web"/>
                <a:ea typeface="Titillium Web"/>
                <a:cs typeface="Titillium Web"/>
                <a:sym typeface="Titillium Web"/>
              </a:rPr>
              <a:t>Automated Investing</a:t>
            </a:r>
            <a:endParaRPr sz="700">
              <a:solidFill>
                <a:schemeClr val="lt1"/>
              </a:solidFill>
              <a:latin typeface="Titillium Web"/>
              <a:ea typeface="Titillium Web"/>
              <a:cs typeface="Titillium Web"/>
              <a:sym typeface="Titillium Web"/>
            </a:endParaRPr>
          </a:p>
        </p:txBody>
      </p:sp>
      <p:sp>
        <p:nvSpPr>
          <p:cNvPr id="11" name="Google Shape;905;p122">
            <a:extLst>
              <a:ext uri="{FF2B5EF4-FFF2-40B4-BE49-F238E27FC236}">
                <a16:creationId xmlns:a16="http://schemas.microsoft.com/office/drawing/2014/main" id="{3CA8CAA8-5728-73D9-2807-0E895690EA19}"/>
              </a:ext>
            </a:extLst>
          </p:cNvPr>
          <p:cNvSpPr/>
          <p:nvPr/>
        </p:nvSpPr>
        <p:spPr>
          <a:xfrm rot="5400000">
            <a:off x="1207700" y="2299325"/>
            <a:ext cx="1847700" cy="1203300"/>
          </a:xfrm>
          <a:prstGeom prst="triangle">
            <a:avLst>
              <a:gd name="adj" fmla="val 50000"/>
            </a:avLst>
          </a:prstGeom>
          <a:gradFill>
            <a:gsLst>
              <a:gs pos="0">
                <a:srgbClr val="FFFFFF">
                  <a:alpha val="0"/>
                </a:srgbClr>
              </a:gs>
              <a:gs pos="45000">
                <a:srgbClr val="FFFFFF">
                  <a:alpha val="0"/>
                </a:srgbClr>
              </a:gs>
              <a:gs pos="100000">
                <a:srgbClr val="2D8FE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07;p122">
            <a:extLst>
              <a:ext uri="{FF2B5EF4-FFF2-40B4-BE49-F238E27FC236}">
                <a16:creationId xmlns:a16="http://schemas.microsoft.com/office/drawing/2014/main" id="{FA926363-DD72-E0FA-CEF3-EBE4DA3C8654}"/>
              </a:ext>
            </a:extLst>
          </p:cNvPr>
          <p:cNvSpPr txBox="1"/>
          <p:nvPr/>
        </p:nvSpPr>
        <p:spPr>
          <a:xfrm>
            <a:off x="2885600" y="3491975"/>
            <a:ext cx="6205500" cy="1139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AI Robo-Advisors</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V2 - individual risk propensities &amp; investment values integrate seamlessly i.e. have a child, change risk /timelines while balancing macro impacts [covid, recession]</a:t>
            </a:r>
            <a:endParaRPr sz="1200">
              <a:solidFill>
                <a:schemeClr val="lt1"/>
              </a:solidFill>
            </a:endParaRPr>
          </a:p>
        </p:txBody>
      </p:sp>
      <p:pic>
        <p:nvPicPr>
          <p:cNvPr id="13" name="Google Shape;908;p122">
            <a:extLst>
              <a:ext uri="{FF2B5EF4-FFF2-40B4-BE49-F238E27FC236}">
                <a16:creationId xmlns:a16="http://schemas.microsoft.com/office/drawing/2014/main" id="{7900D16D-4914-243C-39D1-F9EB305D9AA3}"/>
              </a:ext>
            </a:extLst>
          </p:cNvPr>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620600" y="1003750"/>
            <a:ext cx="1070450" cy="1070450"/>
          </a:xfrm>
          <a:prstGeom prst="rect">
            <a:avLst/>
          </a:prstGeom>
          <a:noFill/>
          <a:ln>
            <a:noFill/>
          </a:ln>
        </p:spPr>
      </p:pic>
      <p:sp>
        <p:nvSpPr>
          <p:cNvPr id="14" name="Google Shape;906;p122">
            <a:extLst>
              <a:ext uri="{FF2B5EF4-FFF2-40B4-BE49-F238E27FC236}">
                <a16:creationId xmlns:a16="http://schemas.microsoft.com/office/drawing/2014/main" id="{9CB20BBA-C4A2-FCD5-B0A5-9825951F1006}"/>
              </a:ext>
            </a:extLst>
          </p:cNvPr>
          <p:cNvSpPr/>
          <p:nvPr/>
        </p:nvSpPr>
        <p:spPr>
          <a:xfrm rot="5400000">
            <a:off x="1207700" y="3459875"/>
            <a:ext cx="1847700" cy="1203300"/>
          </a:xfrm>
          <a:prstGeom prst="triangle">
            <a:avLst>
              <a:gd name="adj" fmla="val 50000"/>
            </a:avLst>
          </a:prstGeom>
          <a:gradFill>
            <a:gsLst>
              <a:gs pos="0">
                <a:srgbClr val="FFFFFF">
                  <a:alpha val="0"/>
                </a:srgbClr>
              </a:gs>
              <a:gs pos="45000">
                <a:srgbClr val="FFFFFF">
                  <a:alpha val="0"/>
                </a:srgbClr>
              </a:gs>
              <a:gs pos="100000">
                <a:srgbClr val="2D8FE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375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childTnLst>
                                </p:cTn>
                              </p:par>
                              <p:par>
                                <p:cTn id="30" presetID="10"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childTnLst>
                                </p:cTn>
                              </p:par>
                              <p:par>
                                <p:cTn id="33" presetID="10"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3" name="Title 2">
            <a:extLst>
              <a:ext uri="{FF2B5EF4-FFF2-40B4-BE49-F238E27FC236}">
                <a16:creationId xmlns:a16="http://schemas.microsoft.com/office/drawing/2014/main" id="{9291F249-D309-5782-8831-B30DC48B4AB6}"/>
              </a:ext>
            </a:extLst>
          </p:cNvPr>
          <p:cNvSpPr>
            <a:spLocks noGrp="1"/>
          </p:cNvSpPr>
          <p:nvPr>
            <p:ph type="title"/>
          </p:nvPr>
        </p:nvSpPr>
        <p:spPr/>
        <p:txBody>
          <a:bodyPr/>
          <a:lstStyle/>
          <a:p>
            <a:endParaRPr lang="en-US"/>
          </a:p>
        </p:txBody>
      </p:sp>
      <p:sp>
        <p:nvSpPr>
          <p:cNvPr id="2" name="Google Shape;915;p123">
            <a:extLst>
              <a:ext uri="{FF2B5EF4-FFF2-40B4-BE49-F238E27FC236}">
                <a16:creationId xmlns:a16="http://schemas.microsoft.com/office/drawing/2014/main" id="{76C4B994-4B8B-0525-8830-51549247B201}"/>
              </a:ext>
            </a:extLst>
          </p:cNvPr>
          <p:cNvSpPr txBox="1">
            <a:spLocks/>
          </p:cNvSpPr>
          <p:nvPr/>
        </p:nvSpPr>
        <p:spPr>
          <a:xfrm>
            <a:off x="226950" y="2274600"/>
            <a:ext cx="8690100" cy="12039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2900" dirty="0">
                <a:solidFill>
                  <a:schemeClr val="accent1"/>
                </a:solidFill>
                <a:latin typeface="Titillium Web ExtraLight"/>
                <a:ea typeface="Titillium Web ExtraLight"/>
                <a:cs typeface="Titillium Web ExtraLight"/>
                <a:sym typeface="Titillium Web ExtraLight"/>
              </a:rPr>
              <a:t>5 days ago, </a:t>
            </a:r>
            <a:r>
              <a:rPr lang="en-US" sz="2900" dirty="0" err="1">
                <a:solidFill>
                  <a:schemeClr val="accent1"/>
                </a:solidFill>
                <a:latin typeface="Titillium Web ExtraLight"/>
                <a:ea typeface="Titillium Web ExtraLight"/>
                <a:cs typeface="Titillium Web ExtraLight"/>
                <a:sym typeface="Titillium Web ExtraLight"/>
              </a:rPr>
              <a:t>OpenAI</a:t>
            </a:r>
            <a:r>
              <a:rPr lang="en-US" sz="2900" dirty="0">
                <a:solidFill>
                  <a:schemeClr val="accent1"/>
                </a:solidFill>
                <a:latin typeface="Titillium Web ExtraLight"/>
                <a:ea typeface="Titillium Web ExtraLight"/>
                <a:cs typeface="Titillium Web ExtraLight"/>
                <a:sym typeface="Titillium Web ExtraLight"/>
              </a:rPr>
              <a:t> released </a:t>
            </a:r>
            <a:r>
              <a:rPr lang="en-US" sz="2900" dirty="0" err="1">
                <a:solidFill>
                  <a:schemeClr val="accent1"/>
                </a:solidFill>
                <a:latin typeface="Titillium Web ExtraLight"/>
                <a:ea typeface="Titillium Web ExtraLight"/>
                <a:cs typeface="Titillium Web ExtraLight"/>
                <a:sym typeface="Titillium Web ExtraLight"/>
              </a:rPr>
              <a:t>chatGPT</a:t>
            </a:r>
            <a:r>
              <a:rPr lang="en-US" sz="2900" dirty="0">
                <a:solidFill>
                  <a:schemeClr val="accent1"/>
                </a:solidFill>
                <a:latin typeface="Titillium Web ExtraLight"/>
                <a:ea typeface="Titillium Web ExtraLight"/>
                <a:cs typeface="Titillium Web ExtraLight"/>
                <a:sym typeface="Titillium Web ExtraLight"/>
              </a:rPr>
              <a:t> &amp; the community is going nuts.</a:t>
            </a:r>
            <a:endParaRPr lang="en-US" sz="1400" dirty="0">
              <a:solidFill>
                <a:schemeClr val="accent2"/>
              </a:solidFill>
            </a:endParaRPr>
          </a:p>
          <a:p>
            <a:endParaRPr lang="en-US" sz="2900" dirty="0">
              <a:solidFill>
                <a:schemeClr val="accent2"/>
              </a:solidFill>
              <a:latin typeface="Titillium Web ExtraLight"/>
              <a:ea typeface="Titillium Web ExtraLight"/>
              <a:cs typeface="Titillium Web ExtraLight"/>
              <a:sym typeface="Titillium Web ExtraLight"/>
            </a:endParaRPr>
          </a:p>
        </p:txBody>
      </p:sp>
    </p:spTree>
    <p:extLst>
      <p:ext uri="{BB962C8B-B14F-4D97-AF65-F5344CB8AC3E}">
        <p14:creationId xmlns:p14="http://schemas.microsoft.com/office/powerpoint/2010/main" val="539040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pic>
        <p:nvPicPr>
          <p:cNvPr id="2" name="Google Shape;920;p124">
            <a:extLst>
              <a:ext uri="{FF2B5EF4-FFF2-40B4-BE49-F238E27FC236}">
                <a16:creationId xmlns:a16="http://schemas.microsoft.com/office/drawing/2014/main" id="{59BACDD9-4BAC-7938-872D-07CA270574DE}"/>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79325" y="1220375"/>
            <a:ext cx="2641350" cy="1227350"/>
          </a:xfrm>
          <a:prstGeom prst="rect">
            <a:avLst/>
          </a:prstGeom>
          <a:noFill/>
          <a:ln>
            <a:noFill/>
          </a:ln>
        </p:spPr>
      </p:pic>
      <p:pic>
        <p:nvPicPr>
          <p:cNvPr id="4" name="Google Shape;921;p124">
            <a:extLst>
              <a:ext uri="{FF2B5EF4-FFF2-40B4-BE49-F238E27FC236}">
                <a16:creationId xmlns:a16="http://schemas.microsoft.com/office/drawing/2014/main" id="{99CA1E37-03FA-0C23-F926-754B53103C9B}"/>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973075" y="963600"/>
            <a:ext cx="6018524" cy="3727708"/>
          </a:xfrm>
          <a:prstGeom prst="rect">
            <a:avLst/>
          </a:prstGeom>
          <a:noFill/>
          <a:ln>
            <a:noFill/>
          </a:ln>
        </p:spPr>
      </p:pic>
      <p:sp>
        <p:nvSpPr>
          <p:cNvPr id="5" name="Google Shape;922;p124">
            <a:extLst>
              <a:ext uri="{FF2B5EF4-FFF2-40B4-BE49-F238E27FC236}">
                <a16:creationId xmlns:a16="http://schemas.microsoft.com/office/drawing/2014/main" id="{2D31ED9D-5D9B-53EF-9217-EC9D6BBA432B}"/>
              </a:ext>
            </a:extLst>
          </p:cNvPr>
          <p:cNvSpPr txBox="1">
            <a:spLocks/>
          </p:cNvSpPr>
          <p:nvPr/>
        </p:nvSpPr>
        <p:spPr>
          <a:xfrm>
            <a:off x="397825" y="320040"/>
            <a:ext cx="7886700" cy="400200"/>
          </a:xfrm>
          <a:prstGeom prst="rect">
            <a:avLst/>
          </a:prstGeom>
          <a:noFill/>
          <a:ln>
            <a:noFill/>
          </a:ln>
        </p:spPr>
        <p:txBody>
          <a:bodyPr spcFirstLastPara="1" wrap="square" lIns="68575" tIns="34275" rIns="68575" bIns="3427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2600">
                <a:solidFill>
                  <a:schemeClr val="lt1"/>
                </a:solidFill>
                <a:latin typeface="Titillium Web ExtraLight"/>
                <a:ea typeface="Titillium Web ExtraLight"/>
                <a:cs typeface="Titillium Web ExtraLight"/>
                <a:sym typeface="Titillium Web ExtraLight"/>
              </a:rPr>
              <a:t>Augmented Design with 2 Models</a:t>
            </a:r>
          </a:p>
        </p:txBody>
      </p:sp>
    </p:spTree>
    <p:extLst>
      <p:ext uri="{BB962C8B-B14F-4D97-AF65-F5344CB8AC3E}">
        <p14:creationId xmlns:p14="http://schemas.microsoft.com/office/powerpoint/2010/main" val="18822557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pic>
        <p:nvPicPr>
          <p:cNvPr id="2" name="Google Shape;927;p125">
            <a:extLst>
              <a:ext uri="{FF2B5EF4-FFF2-40B4-BE49-F238E27FC236}">
                <a16:creationId xmlns:a16="http://schemas.microsoft.com/office/drawing/2014/main" id="{44BB9C49-5D23-325C-4341-29D36C2E8031}"/>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74888" y="1897013"/>
            <a:ext cx="2661125" cy="1749680"/>
          </a:xfrm>
          <a:prstGeom prst="rect">
            <a:avLst/>
          </a:prstGeom>
          <a:noFill/>
          <a:ln>
            <a:noFill/>
          </a:ln>
        </p:spPr>
      </p:pic>
      <p:pic>
        <p:nvPicPr>
          <p:cNvPr id="4" name="Google Shape;928;p125">
            <a:extLst>
              <a:ext uri="{FF2B5EF4-FFF2-40B4-BE49-F238E27FC236}">
                <a16:creationId xmlns:a16="http://schemas.microsoft.com/office/drawing/2014/main" id="{46222B42-76D1-07A8-B21B-10170052BA87}"/>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3241438" y="1897013"/>
            <a:ext cx="2661125" cy="1749680"/>
          </a:xfrm>
          <a:prstGeom prst="rect">
            <a:avLst/>
          </a:prstGeom>
          <a:noFill/>
          <a:ln>
            <a:noFill/>
          </a:ln>
        </p:spPr>
      </p:pic>
      <p:pic>
        <p:nvPicPr>
          <p:cNvPr id="5" name="Google Shape;929;p125">
            <a:extLst>
              <a:ext uri="{FF2B5EF4-FFF2-40B4-BE49-F238E27FC236}">
                <a16:creationId xmlns:a16="http://schemas.microsoft.com/office/drawing/2014/main" id="{33545572-8BE7-974F-4E88-87BDBB6C0E8B}"/>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6007987" y="1897012"/>
            <a:ext cx="2661125" cy="1749675"/>
          </a:xfrm>
          <a:prstGeom prst="rect">
            <a:avLst/>
          </a:prstGeom>
          <a:noFill/>
          <a:ln>
            <a:noFill/>
          </a:ln>
        </p:spPr>
      </p:pic>
      <p:sp>
        <p:nvSpPr>
          <p:cNvPr id="6" name="Google Shape;930;p125">
            <a:extLst>
              <a:ext uri="{FF2B5EF4-FFF2-40B4-BE49-F238E27FC236}">
                <a16:creationId xmlns:a16="http://schemas.microsoft.com/office/drawing/2014/main" id="{C2B7B263-E10B-630E-5A13-BE657FAE993A}"/>
              </a:ext>
            </a:extLst>
          </p:cNvPr>
          <p:cNvSpPr txBox="1"/>
          <p:nvPr/>
        </p:nvSpPr>
        <p:spPr>
          <a:xfrm>
            <a:off x="474950" y="1496813"/>
            <a:ext cx="2661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Fairy Tale</a:t>
            </a:r>
            <a:endParaRPr>
              <a:solidFill>
                <a:schemeClr val="dk2"/>
              </a:solidFill>
              <a:latin typeface="Titillium Web"/>
              <a:ea typeface="Titillium Web"/>
              <a:cs typeface="Titillium Web"/>
              <a:sym typeface="Titillium Web"/>
            </a:endParaRPr>
          </a:p>
        </p:txBody>
      </p:sp>
      <p:sp>
        <p:nvSpPr>
          <p:cNvPr id="7" name="Google Shape;931;p125">
            <a:extLst>
              <a:ext uri="{FF2B5EF4-FFF2-40B4-BE49-F238E27FC236}">
                <a16:creationId xmlns:a16="http://schemas.microsoft.com/office/drawing/2014/main" id="{C33B5CE7-6521-1BF1-42E0-EFC148F366F7}"/>
              </a:ext>
            </a:extLst>
          </p:cNvPr>
          <p:cNvSpPr txBox="1"/>
          <p:nvPr/>
        </p:nvSpPr>
        <p:spPr>
          <a:xfrm>
            <a:off x="3241488" y="1496813"/>
            <a:ext cx="2661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Enchanted Forest</a:t>
            </a:r>
            <a:endParaRPr>
              <a:solidFill>
                <a:schemeClr val="dk2"/>
              </a:solidFill>
              <a:latin typeface="Titillium Web"/>
              <a:ea typeface="Titillium Web"/>
              <a:cs typeface="Titillium Web"/>
              <a:sym typeface="Titillium Web"/>
            </a:endParaRPr>
          </a:p>
        </p:txBody>
      </p:sp>
      <p:sp>
        <p:nvSpPr>
          <p:cNvPr id="8" name="Google Shape;932;p125">
            <a:extLst>
              <a:ext uri="{FF2B5EF4-FFF2-40B4-BE49-F238E27FC236}">
                <a16:creationId xmlns:a16="http://schemas.microsoft.com/office/drawing/2014/main" id="{01861D93-9DA1-8847-6183-2AA4481D942D}"/>
              </a:ext>
            </a:extLst>
          </p:cNvPr>
          <p:cNvSpPr txBox="1"/>
          <p:nvPr/>
        </p:nvSpPr>
        <p:spPr>
          <a:xfrm>
            <a:off x="6007988" y="1496813"/>
            <a:ext cx="2661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Futuristic Space</a:t>
            </a:r>
            <a:endParaRPr>
              <a:solidFill>
                <a:schemeClr val="dk2"/>
              </a:solidFill>
              <a:latin typeface="Titillium Web"/>
              <a:ea typeface="Titillium Web"/>
              <a:cs typeface="Titillium Web"/>
              <a:sym typeface="Titillium Web"/>
            </a:endParaRPr>
          </a:p>
        </p:txBody>
      </p:sp>
    </p:spTree>
    <p:extLst>
      <p:ext uri="{BB962C8B-B14F-4D97-AF65-F5344CB8AC3E}">
        <p14:creationId xmlns:p14="http://schemas.microsoft.com/office/powerpoint/2010/main" val="40971232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 name="Google Shape;937;p126">
            <a:extLst>
              <a:ext uri="{FF2B5EF4-FFF2-40B4-BE49-F238E27FC236}">
                <a16:creationId xmlns:a16="http://schemas.microsoft.com/office/drawing/2014/main" id="{D71ADC66-2799-9DD8-D310-EE15B408E6D4}"/>
              </a:ext>
            </a:extLst>
          </p:cNvPr>
          <p:cNvSpPr txBox="1">
            <a:spLocks/>
          </p:cNvSpPr>
          <p:nvPr/>
        </p:nvSpPr>
        <p:spPr>
          <a:xfrm>
            <a:off x="176700" y="320050"/>
            <a:ext cx="8874600" cy="276999"/>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2000" dirty="0"/>
              <a:t>Hot take, some in the community is calling this the end of google search </a:t>
            </a:r>
          </a:p>
        </p:txBody>
      </p:sp>
      <p:pic>
        <p:nvPicPr>
          <p:cNvPr id="4" name="Google Shape;938;p126">
            <a:extLst>
              <a:ext uri="{FF2B5EF4-FFF2-40B4-BE49-F238E27FC236}">
                <a16:creationId xmlns:a16="http://schemas.microsoft.com/office/drawing/2014/main" id="{7038EEDA-59BC-E069-135A-158785CADC65}"/>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76700" y="2031975"/>
            <a:ext cx="3522176" cy="1767850"/>
          </a:xfrm>
          <a:prstGeom prst="rect">
            <a:avLst/>
          </a:prstGeom>
          <a:noFill/>
          <a:ln>
            <a:noFill/>
          </a:ln>
        </p:spPr>
      </p:pic>
      <p:pic>
        <p:nvPicPr>
          <p:cNvPr id="5" name="Google Shape;939;p126">
            <a:extLst>
              <a:ext uri="{FF2B5EF4-FFF2-40B4-BE49-F238E27FC236}">
                <a16:creationId xmlns:a16="http://schemas.microsoft.com/office/drawing/2014/main" id="{858988F2-8D4F-870F-3F1C-2DDCA970CE77}"/>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5197201" y="1370150"/>
            <a:ext cx="2540987" cy="2971000"/>
          </a:xfrm>
          <a:prstGeom prst="rect">
            <a:avLst/>
          </a:prstGeom>
          <a:noFill/>
          <a:ln>
            <a:noFill/>
          </a:ln>
        </p:spPr>
      </p:pic>
      <p:sp>
        <p:nvSpPr>
          <p:cNvPr id="6" name="Google Shape;940;p126">
            <a:extLst>
              <a:ext uri="{FF2B5EF4-FFF2-40B4-BE49-F238E27FC236}">
                <a16:creationId xmlns:a16="http://schemas.microsoft.com/office/drawing/2014/main" id="{67009BB2-BB49-4722-8D43-07E4BAF6F369}"/>
              </a:ext>
            </a:extLst>
          </p:cNvPr>
          <p:cNvSpPr txBox="1"/>
          <p:nvPr/>
        </p:nvSpPr>
        <p:spPr>
          <a:xfrm>
            <a:off x="474950" y="1496813"/>
            <a:ext cx="2661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Google Response - Generic</a:t>
            </a:r>
            <a:endParaRPr>
              <a:solidFill>
                <a:schemeClr val="dk2"/>
              </a:solidFill>
              <a:latin typeface="Titillium Web"/>
              <a:ea typeface="Titillium Web"/>
              <a:cs typeface="Titillium Web"/>
              <a:sym typeface="Titillium Web"/>
            </a:endParaRPr>
          </a:p>
        </p:txBody>
      </p:sp>
      <p:sp>
        <p:nvSpPr>
          <p:cNvPr id="7" name="Google Shape;941;p126">
            <a:extLst>
              <a:ext uri="{FF2B5EF4-FFF2-40B4-BE49-F238E27FC236}">
                <a16:creationId xmlns:a16="http://schemas.microsoft.com/office/drawing/2014/main" id="{C0123842-D7DA-C6A8-686B-3B5F1217414A}"/>
              </a:ext>
            </a:extLst>
          </p:cNvPr>
          <p:cNvSpPr txBox="1"/>
          <p:nvPr/>
        </p:nvSpPr>
        <p:spPr>
          <a:xfrm>
            <a:off x="4493700" y="969950"/>
            <a:ext cx="3948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Technically Sound Code &amp; Explanation - Specific </a:t>
            </a:r>
            <a:endParaRPr>
              <a:solidFill>
                <a:schemeClr val="dk2"/>
              </a:solidFill>
              <a:latin typeface="Titillium Web"/>
              <a:ea typeface="Titillium Web"/>
              <a:cs typeface="Titillium Web"/>
              <a:sym typeface="Titillium Web"/>
            </a:endParaRPr>
          </a:p>
        </p:txBody>
      </p:sp>
    </p:spTree>
    <p:extLst>
      <p:ext uri="{BB962C8B-B14F-4D97-AF65-F5344CB8AC3E}">
        <p14:creationId xmlns:p14="http://schemas.microsoft.com/office/powerpoint/2010/main" val="4217276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 name="Google Shape;946;p127">
            <a:extLst>
              <a:ext uri="{FF2B5EF4-FFF2-40B4-BE49-F238E27FC236}">
                <a16:creationId xmlns:a16="http://schemas.microsoft.com/office/drawing/2014/main" id="{F05658BD-6874-79CE-49EE-5B041C82BEC4}"/>
              </a:ext>
            </a:extLst>
          </p:cNvPr>
          <p:cNvSpPr txBox="1">
            <a:spLocks/>
          </p:cNvSpPr>
          <p:nvPr/>
        </p:nvSpPr>
        <p:spPr>
          <a:xfrm>
            <a:off x="176700" y="320050"/>
            <a:ext cx="8874600" cy="4002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a:t>Maybe not for everything, but some shift will likely happen.</a:t>
            </a:r>
          </a:p>
        </p:txBody>
      </p:sp>
      <p:pic>
        <p:nvPicPr>
          <p:cNvPr id="4" name="Google Shape;947;p127">
            <a:extLst>
              <a:ext uri="{FF2B5EF4-FFF2-40B4-BE49-F238E27FC236}">
                <a16:creationId xmlns:a16="http://schemas.microsoft.com/office/drawing/2014/main" id="{9DC5A97D-6159-8D08-34DF-A5FA932C6E72}"/>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243850" y="1819500"/>
            <a:ext cx="2740289" cy="2971000"/>
          </a:xfrm>
          <a:prstGeom prst="rect">
            <a:avLst/>
          </a:prstGeom>
          <a:noFill/>
          <a:ln>
            <a:noFill/>
          </a:ln>
        </p:spPr>
      </p:pic>
      <p:sp>
        <p:nvSpPr>
          <p:cNvPr id="5" name="Google Shape;948;p127">
            <a:extLst>
              <a:ext uri="{FF2B5EF4-FFF2-40B4-BE49-F238E27FC236}">
                <a16:creationId xmlns:a16="http://schemas.microsoft.com/office/drawing/2014/main" id="{F4FB08E6-B690-3A1A-05D5-8E870ADE2FF9}"/>
              </a:ext>
            </a:extLst>
          </p:cNvPr>
          <p:cNvSpPr txBox="1"/>
          <p:nvPr/>
        </p:nvSpPr>
        <p:spPr>
          <a:xfrm>
            <a:off x="3241500" y="1419300"/>
            <a:ext cx="2740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No ads, good user experience</a:t>
            </a:r>
            <a:endParaRPr>
              <a:solidFill>
                <a:schemeClr val="dk2"/>
              </a:solidFill>
              <a:latin typeface="Titillium Web"/>
              <a:ea typeface="Titillium Web"/>
              <a:cs typeface="Titillium Web"/>
              <a:sym typeface="Titillium Web"/>
            </a:endParaRPr>
          </a:p>
        </p:txBody>
      </p:sp>
    </p:spTree>
    <p:extLst>
      <p:ext uri="{BB962C8B-B14F-4D97-AF65-F5344CB8AC3E}">
        <p14:creationId xmlns:p14="http://schemas.microsoft.com/office/powerpoint/2010/main" val="5661698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 name="Google Shape;953;p128">
            <a:extLst>
              <a:ext uri="{FF2B5EF4-FFF2-40B4-BE49-F238E27FC236}">
                <a16:creationId xmlns:a16="http://schemas.microsoft.com/office/drawing/2014/main" id="{C4F7A2D4-15DF-4E2D-B9EC-A12632CE8C59}"/>
              </a:ext>
            </a:extLst>
          </p:cNvPr>
          <p:cNvSpPr txBox="1">
            <a:spLocks/>
          </p:cNvSpPr>
          <p:nvPr/>
        </p:nvSpPr>
        <p:spPr>
          <a:xfrm>
            <a:off x="397825" y="320040"/>
            <a:ext cx="7886700" cy="4002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a:t>But this how hard is it to fool into unintended behaviors?</a:t>
            </a:r>
          </a:p>
        </p:txBody>
      </p:sp>
      <p:pic>
        <p:nvPicPr>
          <p:cNvPr id="4" name="Google Shape;954;p128">
            <a:extLst>
              <a:ext uri="{FF2B5EF4-FFF2-40B4-BE49-F238E27FC236}">
                <a16:creationId xmlns:a16="http://schemas.microsoft.com/office/drawing/2014/main" id="{04FCB21D-CEA6-F750-7055-91C308A3A734}"/>
              </a:ext>
            </a:extLst>
          </p:cNvPr>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00550" y="1916446"/>
            <a:ext cx="4163575" cy="483301"/>
          </a:xfrm>
          <a:prstGeom prst="rect">
            <a:avLst/>
          </a:prstGeom>
          <a:noFill/>
          <a:ln>
            <a:noFill/>
          </a:ln>
        </p:spPr>
      </p:pic>
      <p:pic>
        <p:nvPicPr>
          <p:cNvPr id="5" name="Google Shape;955;p128">
            <a:extLst>
              <a:ext uri="{FF2B5EF4-FFF2-40B4-BE49-F238E27FC236}">
                <a16:creationId xmlns:a16="http://schemas.microsoft.com/office/drawing/2014/main" id="{8B3EA5EC-9379-7BB9-A894-112E416F1CA8}"/>
              </a:ext>
            </a:extLst>
          </p:cNvP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710075" y="1942552"/>
            <a:ext cx="4163575" cy="1132074"/>
          </a:xfrm>
          <a:prstGeom prst="rect">
            <a:avLst/>
          </a:prstGeom>
          <a:noFill/>
          <a:ln>
            <a:noFill/>
          </a:ln>
        </p:spPr>
      </p:pic>
      <p:sp>
        <p:nvSpPr>
          <p:cNvPr id="6" name="Google Shape;956;p128">
            <a:extLst>
              <a:ext uri="{FF2B5EF4-FFF2-40B4-BE49-F238E27FC236}">
                <a16:creationId xmlns:a16="http://schemas.microsoft.com/office/drawing/2014/main" id="{EF9134AC-0A46-A813-957F-9AC9933A18D0}"/>
              </a:ext>
            </a:extLst>
          </p:cNvPr>
          <p:cNvSpPr txBox="1"/>
          <p:nvPr/>
        </p:nvSpPr>
        <p:spPr>
          <a:xfrm>
            <a:off x="194900" y="1496825"/>
            <a:ext cx="416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Human</a:t>
            </a:r>
            <a:endParaRPr>
              <a:solidFill>
                <a:schemeClr val="dk2"/>
              </a:solidFill>
              <a:latin typeface="Titillium Web"/>
              <a:ea typeface="Titillium Web"/>
              <a:cs typeface="Titillium Web"/>
              <a:sym typeface="Titillium Web"/>
            </a:endParaRPr>
          </a:p>
        </p:txBody>
      </p:sp>
      <p:sp>
        <p:nvSpPr>
          <p:cNvPr id="7" name="Google Shape;957;p128">
            <a:extLst>
              <a:ext uri="{FF2B5EF4-FFF2-40B4-BE49-F238E27FC236}">
                <a16:creationId xmlns:a16="http://schemas.microsoft.com/office/drawing/2014/main" id="{536BAABF-2B57-9C21-B686-A3A0D27EC299}"/>
              </a:ext>
            </a:extLst>
          </p:cNvPr>
          <p:cNvSpPr txBox="1"/>
          <p:nvPr/>
        </p:nvSpPr>
        <p:spPr>
          <a:xfrm>
            <a:off x="4710075" y="1457100"/>
            <a:ext cx="416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Chatbot </a:t>
            </a:r>
            <a:endParaRPr>
              <a:solidFill>
                <a:schemeClr val="dk2"/>
              </a:solidFill>
              <a:latin typeface="Titillium Web"/>
              <a:ea typeface="Titillium Web"/>
              <a:cs typeface="Titillium Web"/>
              <a:sym typeface="Titillium Web"/>
            </a:endParaRPr>
          </a:p>
        </p:txBody>
      </p:sp>
      <p:sp>
        <p:nvSpPr>
          <p:cNvPr id="8" name="Google Shape;958;p128">
            <a:extLst>
              <a:ext uri="{FF2B5EF4-FFF2-40B4-BE49-F238E27FC236}">
                <a16:creationId xmlns:a16="http://schemas.microsoft.com/office/drawing/2014/main" id="{9E9F6F5D-361F-C87F-4790-2BD4B4FAE9D0}"/>
              </a:ext>
            </a:extLst>
          </p:cNvPr>
          <p:cNvSpPr/>
          <p:nvPr/>
        </p:nvSpPr>
        <p:spPr>
          <a:xfrm>
            <a:off x="25" y="42995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Yeah, safeguard worked!</a:t>
            </a:r>
            <a:endParaRPr sz="1100" i="0" u="none" strike="noStrike" cap="none">
              <a:solidFill>
                <a:srgbClr val="FFFFFF"/>
              </a:solidFill>
              <a:latin typeface="Titillium Web"/>
              <a:ea typeface="Titillium Web"/>
              <a:cs typeface="Titillium Web"/>
              <a:sym typeface="Titillium Web"/>
            </a:endParaRPr>
          </a:p>
        </p:txBody>
      </p:sp>
      <p:pic>
        <p:nvPicPr>
          <p:cNvPr id="9" name="Google Shape;959;p128">
            <a:extLst>
              <a:ext uri="{FF2B5EF4-FFF2-40B4-BE49-F238E27FC236}">
                <a16:creationId xmlns:a16="http://schemas.microsoft.com/office/drawing/2014/main" id="{54EDA50F-CF34-4A31-99DA-85E7B7AC34C2}"/>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7143251" y="1496813"/>
            <a:ext cx="220309" cy="252000"/>
          </a:xfrm>
          <a:prstGeom prst="rect">
            <a:avLst/>
          </a:prstGeom>
          <a:noFill/>
          <a:ln>
            <a:noFill/>
          </a:ln>
        </p:spPr>
      </p:pic>
    </p:spTree>
    <p:extLst>
      <p:ext uri="{BB962C8B-B14F-4D97-AF65-F5344CB8AC3E}">
        <p14:creationId xmlns:p14="http://schemas.microsoft.com/office/powerpoint/2010/main" val="9586132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 name="Google Shape;964;p129">
            <a:extLst>
              <a:ext uri="{FF2B5EF4-FFF2-40B4-BE49-F238E27FC236}">
                <a16:creationId xmlns:a16="http://schemas.microsoft.com/office/drawing/2014/main" id="{74DAE45A-D05D-1349-194D-178C9268470A}"/>
              </a:ext>
            </a:extLst>
          </p:cNvPr>
          <p:cNvSpPr txBox="1">
            <a:spLocks/>
          </p:cNvSpPr>
          <p:nvPr/>
        </p:nvSpPr>
        <p:spPr>
          <a:xfrm>
            <a:off x="194900" y="320050"/>
            <a:ext cx="8678700" cy="249299"/>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1800" dirty="0"/>
              <a:t>Users are creative so protections, governance &amp; documentation are important.</a:t>
            </a:r>
          </a:p>
        </p:txBody>
      </p:sp>
      <p:pic>
        <p:nvPicPr>
          <p:cNvPr id="4" name="Google Shape;965;p129">
            <a:extLst>
              <a:ext uri="{FF2B5EF4-FFF2-40B4-BE49-F238E27FC236}">
                <a16:creationId xmlns:a16="http://schemas.microsoft.com/office/drawing/2014/main" id="{60EE9479-64E9-576D-C698-2BBDC585A832}"/>
              </a:ext>
            </a:extLst>
          </p:cNvPr>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00550" y="2167049"/>
            <a:ext cx="4163575" cy="579725"/>
          </a:xfrm>
          <a:prstGeom prst="rect">
            <a:avLst/>
          </a:prstGeom>
          <a:noFill/>
          <a:ln>
            <a:noFill/>
          </a:ln>
        </p:spPr>
      </p:pic>
      <p:pic>
        <p:nvPicPr>
          <p:cNvPr id="5" name="Google Shape;966;p129">
            <a:extLst>
              <a:ext uri="{FF2B5EF4-FFF2-40B4-BE49-F238E27FC236}">
                <a16:creationId xmlns:a16="http://schemas.microsoft.com/office/drawing/2014/main" id="{3CFED3D2-56A6-0162-20A4-C7AEA562DF27}"/>
              </a:ext>
            </a:extLst>
          </p:cNvP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710150" y="2015198"/>
            <a:ext cx="4163549" cy="1219674"/>
          </a:xfrm>
          <a:prstGeom prst="rect">
            <a:avLst/>
          </a:prstGeom>
          <a:noFill/>
          <a:ln>
            <a:noFill/>
          </a:ln>
        </p:spPr>
      </p:pic>
      <p:sp>
        <p:nvSpPr>
          <p:cNvPr id="6" name="Google Shape;967;p129">
            <a:extLst>
              <a:ext uri="{FF2B5EF4-FFF2-40B4-BE49-F238E27FC236}">
                <a16:creationId xmlns:a16="http://schemas.microsoft.com/office/drawing/2014/main" id="{0E22E14F-6904-78A5-32FA-1F54190F8B32}"/>
              </a:ext>
            </a:extLst>
          </p:cNvPr>
          <p:cNvSpPr txBox="1"/>
          <p:nvPr/>
        </p:nvSpPr>
        <p:spPr>
          <a:xfrm>
            <a:off x="194900" y="1496825"/>
            <a:ext cx="416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Human</a:t>
            </a:r>
            <a:endParaRPr>
              <a:solidFill>
                <a:schemeClr val="dk2"/>
              </a:solidFill>
              <a:latin typeface="Titillium Web"/>
              <a:ea typeface="Titillium Web"/>
              <a:cs typeface="Titillium Web"/>
              <a:sym typeface="Titillium Web"/>
            </a:endParaRPr>
          </a:p>
        </p:txBody>
      </p:sp>
      <p:sp>
        <p:nvSpPr>
          <p:cNvPr id="7" name="Google Shape;968;p129">
            <a:extLst>
              <a:ext uri="{FF2B5EF4-FFF2-40B4-BE49-F238E27FC236}">
                <a16:creationId xmlns:a16="http://schemas.microsoft.com/office/drawing/2014/main" id="{717DCF7B-D9CE-6463-F123-F8E6FBA5B720}"/>
              </a:ext>
            </a:extLst>
          </p:cNvPr>
          <p:cNvSpPr txBox="1"/>
          <p:nvPr/>
        </p:nvSpPr>
        <p:spPr>
          <a:xfrm>
            <a:off x="4710075" y="1457100"/>
            <a:ext cx="416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Chatbot tricked into poor behavior</a:t>
            </a:r>
            <a:endParaRPr>
              <a:solidFill>
                <a:schemeClr val="dk2"/>
              </a:solidFill>
              <a:latin typeface="Titillium Web"/>
              <a:ea typeface="Titillium Web"/>
              <a:cs typeface="Titillium Web"/>
              <a:sym typeface="Titillium Web"/>
            </a:endParaRPr>
          </a:p>
        </p:txBody>
      </p:sp>
      <p:sp>
        <p:nvSpPr>
          <p:cNvPr id="8" name="Google Shape;969;p129">
            <a:extLst>
              <a:ext uri="{FF2B5EF4-FFF2-40B4-BE49-F238E27FC236}">
                <a16:creationId xmlns:a16="http://schemas.microsoft.com/office/drawing/2014/main" id="{1412B45B-73D8-B640-CCB0-3711E9B77A2F}"/>
              </a:ext>
            </a:extLst>
          </p:cNvPr>
          <p:cNvSpPr/>
          <p:nvPr/>
        </p:nvSpPr>
        <p:spPr>
          <a:xfrm>
            <a:off x="25" y="42995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Oops.</a:t>
            </a:r>
            <a:endParaRPr sz="1100" i="0" u="none" strike="noStrike" cap="none">
              <a:solidFill>
                <a:srgbClr val="FFFFFF"/>
              </a:solidFill>
              <a:latin typeface="Titillium Web"/>
              <a:ea typeface="Titillium Web"/>
              <a:cs typeface="Titillium Web"/>
              <a:sym typeface="Titillium Web"/>
            </a:endParaRPr>
          </a:p>
        </p:txBody>
      </p:sp>
    </p:spTree>
    <p:extLst>
      <p:ext uri="{BB962C8B-B14F-4D97-AF65-F5344CB8AC3E}">
        <p14:creationId xmlns:p14="http://schemas.microsoft.com/office/powerpoint/2010/main" val="36274770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pic>
        <p:nvPicPr>
          <p:cNvPr id="2" name="Google Shape;974;p130">
            <a:extLst>
              <a:ext uri="{FF2B5EF4-FFF2-40B4-BE49-F238E27FC236}">
                <a16:creationId xmlns:a16="http://schemas.microsoft.com/office/drawing/2014/main" id="{4D5480CC-BE18-97BE-CC4E-5C02EDA0F487}"/>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08575" y="1936988"/>
            <a:ext cx="2941050" cy="1184400"/>
          </a:xfrm>
          <a:prstGeom prst="rect">
            <a:avLst/>
          </a:prstGeom>
          <a:noFill/>
          <a:ln>
            <a:noFill/>
          </a:ln>
        </p:spPr>
      </p:pic>
      <p:sp>
        <p:nvSpPr>
          <p:cNvPr id="4" name="Google Shape;975;p130">
            <a:extLst>
              <a:ext uri="{FF2B5EF4-FFF2-40B4-BE49-F238E27FC236}">
                <a16:creationId xmlns:a16="http://schemas.microsoft.com/office/drawing/2014/main" id="{70C09A3F-FE87-EAF5-973D-7D563734D0DA}"/>
              </a:ext>
            </a:extLst>
          </p:cNvPr>
          <p:cNvSpPr txBox="1"/>
          <p:nvPr/>
        </p:nvSpPr>
        <p:spPr>
          <a:xfrm>
            <a:off x="0" y="0"/>
            <a:ext cx="9051300" cy="5850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None/>
            </a:pPr>
            <a:r>
              <a:rPr lang="en" sz="2600">
                <a:solidFill>
                  <a:schemeClr val="lt1"/>
                </a:solidFill>
                <a:latin typeface="Titillium Web ExtraLight"/>
                <a:ea typeface="Titillium Web ExtraLight"/>
                <a:cs typeface="Titillium Web ExtraLight"/>
                <a:sym typeface="Titillium Web ExtraLight"/>
              </a:rPr>
              <a:t>Turns out tricking it is easy.</a:t>
            </a:r>
            <a:endParaRPr/>
          </a:p>
        </p:txBody>
      </p:sp>
      <p:pic>
        <p:nvPicPr>
          <p:cNvPr id="5" name="Google Shape;976;p130">
            <a:extLst>
              <a:ext uri="{FF2B5EF4-FFF2-40B4-BE49-F238E27FC236}">
                <a16:creationId xmlns:a16="http://schemas.microsoft.com/office/drawing/2014/main" id="{CB9995F6-59D0-AD55-F217-D7084F4883A7}"/>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3868925" y="1857300"/>
            <a:ext cx="5134376" cy="1343775"/>
          </a:xfrm>
          <a:prstGeom prst="rect">
            <a:avLst/>
          </a:prstGeom>
          <a:noFill/>
          <a:ln>
            <a:noFill/>
          </a:ln>
        </p:spPr>
      </p:pic>
      <p:sp>
        <p:nvSpPr>
          <p:cNvPr id="6" name="Google Shape;977;p130">
            <a:extLst>
              <a:ext uri="{FF2B5EF4-FFF2-40B4-BE49-F238E27FC236}">
                <a16:creationId xmlns:a16="http://schemas.microsoft.com/office/drawing/2014/main" id="{46AC23DD-3CA8-13B3-3269-92B18FA3CB05}"/>
              </a:ext>
            </a:extLst>
          </p:cNvPr>
          <p:cNvSpPr txBox="1"/>
          <p:nvPr/>
        </p:nvSpPr>
        <p:spPr>
          <a:xfrm>
            <a:off x="194900" y="1496825"/>
            <a:ext cx="294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Human</a:t>
            </a:r>
            <a:endParaRPr>
              <a:solidFill>
                <a:schemeClr val="dk2"/>
              </a:solidFill>
              <a:latin typeface="Titillium Web"/>
              <a:ea typeface="Titillium Web"/>
              <a:cs typeface="Titillium Web"/>
              <a:sym typeface="Titillium Web"/>
            </a:endParaRPr>
          </a:p>
        </p:txBody>
      </p:sp>
      <p:sp>
        <p:nvSpPr>
          <p:cNvPr id="7" name="Google Shape;978;p130">
            <a:extLst>
              <a:ext uri="{FF2B5EF4-FFF2-40B4-BE49-F238E27FC236}">
                <a16:creationId xmlns:a16="http://schemas.microsoft.com/office/drawing/2014/main" id="{47DE8F58-11F6-124F-4F3E-4F01BA954A2D}"/>
              </a:ext>
            </a:extLst>
          </p:cNvPr>
          <p:cNvSpPr txBox="1"/>
          <p:nvPr/>
        </p:nvSpPr>
        <p:spPr>
          <a:xfrm>
            <a:off x="3868925" y="1457100"/>
            <a:ext cx="5134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Chatbot tricked into poor behavior</a:t>
            </a:r>
            <a:endParaRPr>
              <a:solidFill>
                <a:schemeClr val="dk2"/>
              </a:solidFill>
              <a:latin typeface="Titillium Web"/>
              <a:ea typeface="Titillium Web"/>
              <a:cs typeface="Titillium Web"/>
              <a:sym typeface="Titillium Web"/>
            </a:endParaRPr>
          </a:p>
        </p:txBody>
      </p:sp>
    </p:spTree>
    <p:extLst>
      <p:ext uri="{BB962C8B-B14F-4D97-AF65-F5344CB8AC3E}">
        <p14:creationId xmlns:p14="http://schemas.microsoft.com/office/powerpoint/2010/main" val="7230940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pic>
        <p:nvPicPr>
          <p:cNvPr id="2" name="Google Shape;984;p131">
            <a:extLst>
              <a:ext uri="{FF2B5EF4-FFF2-40B4-BE49-F238E27FC236}">
                <a16:creationId xmlns:a16="http://schemas.microsoft.com/office/drawing/2014/main" id="{7F8BD2EC-8C2F-7C90-B61E-4125672098CF}"/>
              </a:ext>
            </a:extLst>
          </p:cNvPr>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60425" y="1932371"/>
            <a:ext cx="3744049" cy="2345575"/>
          </a:xfrm>
          <a:prstGeom prst="rect">
            <a:avLst/>
          </a:prstGeom>
          <a:noFill/>
          <a:ln>
            <a:noFill/>
          </a:ln>
        </p:spPr>
      </p:pic>
      <p:pic>
        <p:nvPicPr>
          <p:cNvPr id="4" name="Google Shape;985;p131">
            <a:extLst>
              <a:ext uri="{FF2B5EF4-FFF2-40B4-BE49-F238E27FC236}">
                <a16:creationId xmlns:a16="http://schemas.microsoft.com/office/drawing/2014/main" id="{221096E8-54CA-56CB-C9A5-A6D1A7A63EE2}"/>
              </a:ext>
            </a:extLst>
          </p:cNvP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806375" y="2218713"/>
            <a:ext cx="3744049" cy="1772875"/>
          </a:xfrm>
          <a:prstGeom prst="rect">
            <a:avLst/>
          </a:prstGeom>
          <a:noFill/>
          <a:ln>
            <a:noFill/>
          </a:ln>
        </p:spPr>
      </p:pic>
      <p:sp>
        <p:nvSpPr>
          <p:cNvPr id="5" name="Google Shape;986;p131">
            <a:extLst>
              <a:ext uri="{FF2B5EF4-FFF2-40B4-BE49-F238E27FC236}">
                <a16:creationId xmlns:a16="http://schemas.microsoft.com/office/drawing/2014/main" id="{9B60C7F6-769A-9B5D-CCD3-660715A917A1}"/>
              </a:ext>
            </a:extLst>
          </p:cNvPr>
          <p:cNvSpPr txBox="1"/>
          <p:nvPr/>
        </p:nvSpPr>
        <p:spPr>
          <a:xfrm>
            <a:off x="194900" y="1496825"/>
            <a:ext cx="3709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Human</a:t>
            </a:r>
            <a:endParaRPr>
              <a:solidFill>
                <a:schemeClr val="dk2"/>
              </a:solidFill>
              <a:latin typeface="Titillium Web"/>
              <a:ea typeface="Titillium Web"/>
              <a:cs typeface="Titillium Web"/>
              <a:sym typeface="Titillium Web"/>
            </a:endParaRPr>
          </a:p>
        </p:txBody>
      </p:sp>
      <p:sp>
        <p:nvSpPr>
          <p:cNvPr id="6" name="Google Shape;987;p131">
            <a:extLst>
              <a:ext uri="{FF2B5EF4-FFF2-40B4-BE49-F238E27FC236}">
                <a16:creationId xmlns:a16="http://schemas.microsoft.com/office/drawing/2014/main" id="{58C89FE9-EE29-2A55-A4A1-0D05EB91ABD1}"/>
              </a:ext>
            </a:extLst>
          </p:cNvPr>
          <p:cNvSpPr txBox="1"/>
          <p:nvPr/>
        </p:nvSpPr>
        <p:spPr>
          <a:xfrm>
            <a:off x="4806375" y="1457100"/>
            <a:ext cx="3744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Chatbot tricked into poor behavior</a:t>
            </a:r>
            <a:endParaRPr>
              <a:solidFill>
                <a:schemeClr val="dk2"/>
              </a:solidFill>
              <a:latin typeface="Titillium Web"/>
              <a:ea typeface="Titillium Web"/>
              <a:cs typeface="Titillium Web"/>
              <a:sym typeface="Titillium Web"/>
            </a:endParaRPr>
          </a:p>
        </p:txBody>
      </p:sp>
    </p:spTree>
    <p:extLst>
      <p:ext uri="{BB962C8B-B14F-4D97-AF65-F5344CB8AC3E}">
        <p14:creationId xmlns:p14="http://schemas.microsoft.com/office/powerpoint/2010/main" val="1220154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sp>
        <p:nvSpPr>
          <p:cNvPr id="1486" name="Google Shape;1486;p196"/>
          <p:cNvSpPr/>
          <p:nvPr/>
        </p:nvSpPr>
        <p:spPr>
          <a:xfrm>
            <a:off x="6750463" y="2310525"/>
            <a:ext cx="2393700" cy="717600"/>
          </a:xfrm>
          <a:prstGeom prst="triangle">
            <a:avLst>
              <a:gd name="adj" fmla="val 64297"/>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487" name="Google Shape;1487;p196"/>
          <p:cNvSpPr/>
          <p:nvPr/>
        </p:nvSpPr>
        <p:spPr>
          <a:xfrm>
            <a:off x="7645325" y="1634050"/>
            <a:ext cx="911700" cy="7176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8" name="Google Shape;1488;p196"/>
          <p:cNvGrpSpPr/>
          <p:nvPr/>
        </p:nvGrpSpPr>
        <p:grpSpPr>
          <a:xfrm>
            <a:off x="7409688" y="1250358"/>
            <a:ext cx="1383000" cy="1240658"/>
            <a:chOff x="7409688" y="1936158"/>
            <a:chExt cx="1383000" cy="1240658"/>
          </a:xfrm>
        </p:grpSpPr>
        <p:pic>
          <p:nvPicPr>
            <p:cNvPr id="1489" name="Google Shape;1489;p196"/>
            <p:cNvPicPr preferRelativeResize="0"/>
            <p:nvPr/>
          </p:nvPicPr>
          <p:blipFill>
            <a:blip r:embed="rId3">
              <a:alphaModFix/>
            </a:blip>
            <a:stretch>
              <a:fillRect/>
            </a:stretch>
          </p:blipFill>
          <p:spPr>
            <a:xfrm>
              <a:off x="7647775" y="2269991"/>
              <a:ext cx="906825" cy="906825"/>
            </a:xfrm>
            <a:prstGeom prst="rect">
              <a:avLst/>
            </a:prstGeom>
            <a:noFill/>
            <a:ln>
              <a:noFill/>
            </a:ln>
          </p:spPr>
        </p:pic>
        <p:sp>
          <p:nvSpPr>
            <p:cNvPr id="1490" name="Google Shape;1490;p196"/>
            <p:cNvSpPr txBox="1"/>
            <p:nvPr/>
          </p:nvSpPr>
          <p:spPr>
            <a:xfrm>
              <a:off x="7409688"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Continuous Monitoring</a:t>
              </a:r>
              <a:endParaRPr sz="800">
                <a:solidFill>
                  <a:srgbClr val="999999"/>
                </a:solidFill>
                <a:latin typeface="Roboto"/>
                <a:ea typeface="Roboto"/>
                <a:cs typeface="Roboto"/>
                <a:sym typeface="Roboto"/>
              </a:endParaRPr>
            </a:p>
          </p:txBody>
        </p:sp>
      </p:grpSp>
      <p:sp>
        <p:nvSpPr>
          <p:cNvPr id="1491" name="Google Shape;1491;p196"/>
          <p:cNvSpPr/>
          <p:nvPr/>
        </p:nvSpPr>
        <p:spPr>
          <a:xfrm>
            <a:off x="183425" y="2310525"/>
            <a:ext cx="2393700" cy="717600"/>
          </a:xfrm>
          <a:prstGeom prst="triangle">
            <a:avLst>
              <a:gd name="adj" fmla="val 28670"/>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492" name="Google Shape;1492;p196"/>
          <p:cNvSpPr/>
          <p:nvPr/>
        </p:nvSpPr>
        <p:spPr>
          <a:xfrm>
            <a:off x="554525" y="1726750"/>
            <a:ext cx="640800" cy="6408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96"/>
          <p:cNvSpPr/>
          <p:nvPr/>
        </p:nvSpPr>
        <p:spPr>
          <a:xfrm>
            <a:off x="4778413" y="2310525"/>
            <a:ext cx="2393700" cy="717600"/>
          </a:xfrm>
          <a:prstGeom prst="triangle">
            <a:avLst>
              <a:gd name="adj" fmla="val 64297"/>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494" name="Google Shape;1494;p196"/>
          <p:cNvSpPr/>
          <p:nvPr/>
        </p:nvSpPr>
        <p:spPr>
          <a:xfrm>
            <a:off x="3291200" y="2310525"/>
            <a:ext cx="2393700" cy="717600"/>
          </a:xfrm>
          <a:prstGeom prst="triangle">
            <a:avLst>
              <a:gd name="adj" fmla="val 50162"/>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495" name="Google Shape;1495;p196"/>
          <p:cNvSpPr/>
          <p:nvPr/>
        </p:nvSpPr>
        <p:spPr>
          <a:xfrm>
            <a:off x="4399858" y="2310525"/>
            <a:ext cx="176400" cy="1764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6" name="Google Shape;1496;p196"/>
          <p:cNvGrpSpPr/>
          <p:nvPr/>
        </p:nvGrpSpPr>
        <p:grpSpPr>
          <a:xfrm>
            <a:off x="3796556" y="1250358"/>
            <a:ext cx="1383000" cy="1232708"/>
            <a:chOff x="3880500" y="1936158"/>
            <a:chExt cx="1383000" cy="1232708"/>
          </a:xfrm>
        </p:grpSpPr>
        <p:pic>
          <p:nvPicPr>
            <p:cNvPr id="1497" name="Google Shape;1497;p196"/>
            <p:cNvPicPr preferRelativeResize="0"/>
            <p:nvPr/>
          </p:nvPicPr>
          <p:blipFill>
            <a:blip r:embed="rId4">
              <a:alphaModFix/>
            </a:blip>
            <a:stretch>
              <a:fillRect/>
            </a:stretch>
          </p:blipFill>
          <p:spPr>
            <a:xfrm>
              <a:off x="4126591" y="2277941"/>
              <a:ext cx="890818" cy="890925"/>
            </a:xfrm>
            <a:prstGeom prst="rect">
              <a:avLst/>
            </a:prstGeom>
            <a:noFill/>
            <a:ln>
              <a:noFill/>
            </a:ln>
          </p:spPr>
        </p:pic>
        <p:sp>
          <p:nvSpPr>
            <p:cNvPr id="1498" name="Google Shape;1498;p196"/>
            <p:cNvSpPr txBox="1"/>
            <p:nvPr/>
          </p:nvSpPr>
          <p:spPr>
            <a:xfrm>
              <a:off x="3880500"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Build &amp; Validate a Model</a:t>
              </a:r>
              <a:endParaRPr sz="800">
                <a:solidFill>
                  <a:srgbClr val="999999"/>
                </a:solidFill>
                <a:latin typeface="Roboto"/>
                <a:ea typeface="Roboto"/>
                <a:cs typeface="Roboto"/>
                <a:sym typeface="Roboto"/>
              </a:endParaRPr>
            </a:p>
          </p:txBody>
        </p:sp>
      </p:grpSp>
      <p:grpSp>
        <p:nvGrpSpPr>
          <p:cNvPr id="1499" name="Google Shape;1499;p196"/>
          <p:cNvGrpSpPr/>
          <p:nvPr/>
        </p:nvGrpSpPr>
        <p:grpSpPr>
          <a:xfrm>
            <a:off x="183425" y="1250358"/>
            <a:ext cx="1383000" cy="1187058"/>
            <a:chOff x="183425" y="1936158"/>
            <a:chExt cx="1383000" cy="1187058"/>
          </a:xfrm>
        </p:grpSpPr>
        <p:pic>
          <p:nvPicPr>
            <p:cNvPr id="1500" name="Google Shape;1500;p196"/>
            <p:cNvPicPr preferRelativeResize="0"/>
            <p:nvPr/>
          </p:nvPicPr>
          <p:blipFill>
            <a:blip r:embed="rId5">
              <a:alphaModFix/>
            </a:blip>
            <a:stretch>
              <a:fillRect/>
            </a:stretch>
          </p:blipFill>
          <p:spPr>
            <a:xfrm>
              <a:off x="475125" y="2323591"/>
              <a:ext cx="799625" cy="799625"/>
            </a:xfrm>
            <a:prstGeom prst="rect">
              <a:avLst/>
            </a:prstGeom>
            <a:noFill/>
            <a:ln>
              <a:noFill/>
            </a:ln>
          </p:spPr>
        </p:pic>
        <p:sp>
          <p:nvSpPr>
            <p:cNvPr id="1501" name="Google Shape;1501;p196"/>
            <p:cNvSpPr txBox="1"/>
            <p:nvPr/>
          </p:nvSpPr>
          <p:spPr>
            <a:xfrm>
              <a:off x="183425"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Business Strategy</a:t>
              </a:r>
              <a:endParaRPr sz="800">
                <a:solidFill>
                  <a:srgbClr val="999999"/>
                </a:solidFill>
                <a:latin typeface="Roboto"/>
                <a:ea typeface="Roboto"/>
                <a:cs typeface="Roboto"/>
                <a:sym typeface="Roboto"/>
              </a:endParaRPr>
            </a:p>
          </p:txBody>
        </p:sp>
      </p:grpSp>
      <p:sp>
        <p:nvSpPr>
          <p:cNvPr id="1502" name="Google Shape;1502;p196"/>
          <p:cNvSpPr/>
          <p:nvPr/>
        </p:nvSpPr>
        <p:spPr>
          <a:xfrm>
            <a:off x="1911525" y="2310525"/>
            <a:ext cx="2393700" cy="717600"/>
          </a:xfrm>
          <a:prstGeom prst="triangle">
            <a:avLst>
              <a:gd name="adj" fmla="val 28670"/>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503" name="Google Shape;1503;p196"/>
          <p:cNvSpPr/>
          <p:nvPr/>
        </p:nvSpPr>
        <p:spPr>
          <a:xfrm>
            <a:off x="2225638"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4" name="Google Shape;1504;p196"/>
          <p:cNvGrpSpPr/>
          <p:nvPr/>
        </p:nvGrpSpPr>
        <p:grpSpPr>
          <a:xfrm>
            <a:off x="1989991" y="1250358"/>
            <a:ext cx="1383000" cy="1240658"/>
            <a:chOff x="2027263" y="1936158"/>
            <a:chExt cx="1383000" cy="1240658"/>
          </a:xfrm>
        </p:grpSpPr>
        <p:pic>
          <p:nvPicPr>
            <p:cNvPr id="1505" name="Google Shape;1505;p196"/>
            <p:cNvPicPr preferRelativeResize="0"/>
            <p:nvPr/>
          </p:nvPicPr>
          <p:blipFill>
            <a:blip r:embed="rId6">
              <a:alphaModFix/>
            </a:blip>
            <a:stretch>
              <a:fillRect/>
            </a:stretch>
          </p:blipFill>
          <p:spPr>
            <a:xfrm>
              <a:off x="2265350" y="2269991"/>
              <a:ext cx="906825" cy="906825"/>
            </a:xfrm>
            <a:prstGeom prst="rect">
              <a:avLst/>
            </a:prstGeom>
            <a:noFill/>
            <a:ln>
              <a:noFill/>
            </a:ln>
          </p:spPr>
        </p:pic>
        <p:sp>
          <p:nvSpPr>
            <p:cNvPr id="1506" name="Google Shape;1506;p196"/>
            <p:cNvSpPr txBox="1"/>
            <p:nvPr/>
          </p:nvSpPr>
          <p:spPr>
            <a:xfrm>
              <a:off x="202726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Collect Data</a:t>
              </a:r>
              <a:endParaRPr sz="800">
                <a:solidFill>
                  <a:srgbClr val="999999"/>
                </a:solidFill>
                <a:latin typeface="Roboto"/>
                <a:ea typeface="Roboto"/>
                <a:cs typeface="Roboto"/>
                <a:sym typeface="Roboto"/>
              </a:endParaRPr>
            </a:p>
          </p:txBody>
        </p:sp>
      </p:grpSp>
      <p:sp>
        <p:nvSpPr>
          <p:cNvPr id="1507" name="Google Shape;1507;p196"/>
          <p:cNvSpPr/>
          <p:nvPr/>
        </p:nvSpPr>
        <p:spPr>
          <a:xfrm>
            <a:off x="5838775"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96"/>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solidFill>
                  <a:schemeClr val="lt1"/>
                </a:solidFill>
              </a:rPr>
              <a:t>There are multiple stakeholders along this journey.</a:t>
            </a:r>
            <a:endParaRPr/>
          </a:p>
        </p:txBody>
      </p:sp>
      <p:grpSp>
        <p:nvGrpSpPr>
          <p:cNvPr id="1509" name="Google Shape;1509;p196"/>
          <p:cNvGrpSpPr/>
          <p:nvPr/>
        </p:nvGrpSpPr>
        <p:grpSpPr>
          <a:xfrm>
            <a:off x="5603122" y="1250358"/>
            <a:ext cx="1383000" cy="1248609"/>
            <a:chOff x="5407313" y="1936158"/>
            <a:chExt cx="1383000" cy="1248609"/>
          </a:xfrm>
        </p:grpSpPr>
        <p:pic>
          <p:nvPicPr>
            <p:cNvPr id="1510" name="Google Shape;1510;p196"/>
            <p:cNvPicPr preferRelativeResize="0"/>
            <p:nvPr/>
          </p:nvPicPr>
          <p:blipFill>
            <a:blip r:embed="rId7">
              <a:alphaModFix/>
            </a:blip>
            <a:stretch>
              <a:fillRect/>
            </a:stretch>
          </p:blipFill>
          <p:spPr>
            <a:xfrm>
              <a:off x="5645401" y="2262041"/>
              <a:ext cx="906824" cy="922726"/>
            </a:xfrm>
            <a:prstGeom prst="rect">
              <a:avLst/>
            </a:prstGeom>
            <a:noFill/>
            <a:ln>
              <a:noFill/>
            </a:ln>
          </p:spPr>
        </p:pic>
        <p:sp>
          <p:nvSpPr>
            <p:cNvPr id="1511" name="Google Shape;1511;p196"/>
            <p:cNvSpPr txBox="1"/>
            <p:nvPr/>
          </p:nvSpPr>
          <p:spPr>
            <a:xfrm>
              <a:off x="540731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Deploy the Technology</a:t>
              </a:r>
              <a:endParaRPr sz="800">
                <a:solidFill>
                  <a:srgbClr val="999999"/>
                </a:solidFill>
                <a:latin typeface="Roboto"/>
                <a:ea typeface="Roboto"/>
                <a:cs typeface="Roboto"/>
                <a:sym typeface="Roboto"/>
              </a:endParaRPr>
            </a:p>
          </p:txBody>
        </p:sp>
      </p:grpSp>
      <p:grpSp>
        <p:nvGrpSpPr>
          <p:cNvPr id="1512" name="Google Shape;1512;p196"/>
          <p:cNvGrpSpPr/>
          <p:nvPr/>
        </p:nvGrpSpPr>
        <p:grpSpPr>
          <a:xfrm>
            <a:off x="1105730" y="3263740"/>
            <a:ext cx="516900" cy="492075"/>
            <a:chOff x="709262" y="3263740"/>
            <a:chExt cx="516900" cy="492075"/>
          </a:xfrm>
        </p:grpSpPr>
        <p:pic>
          <p:nvPicPr>
            <p:cNvPr id="1513" name="Google Shape;1513;p196"/>
            <p:cNvPicPr preferRelativeResize="0"/>
            <p:nvPr/>
          </p:nvPicPr>
          <p:blipFill>
            <a:blip r:embed="rId8">
              <a:alphaModFix/>
            </a:blip>
            <a:stretch>
              <a:fillRect/>
            </a:stretch>
          </p:blipFill>
          <p:spPr>
            <a:xfrm>
              <a:off x="783137" y="3263740"/>
              <a:ext cx="369149" cy="350700"/>
            </a:xfrm>
            <a:prstGeom prst="rect">
              <a:avLst/>
            </a:prstGeom>
            <a:noFill/>
            <a:ln>
              <a:noFill/>
            </a:ln>
          </p:spPr>
        </p:pic>
        <p:sp>
          <p:nvSpPr>
            <p:cNvPr id="1514" name="Google Shape;1514;p196"/>
            <p:cNvSpPr/>
            <p:nvPr/>
          </p:nvSpPr>
          <p:spPr>
            <a:xfrm>
              <a:off x="709262" y="3618415"/>
              <a:ext cx="5169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Business </a:t>
              </a:r>
              <a:r>
                <a:rPr lang="en" sz="500">
                  <a:solidFill>
                    <a:srgbClr val="FFFFFF"/>
                  </a:solidFill>
                  <a:latin typeface="Roboto"/>
                  <a:ea typeface="Roboto"/>
                  <a:cs typeface="Roboto"/>
                  <a:sym typeface="Roboto"/>
                </a:rPr>
                <a:t>Operations</a:t>
              </a:r>
              <a:endParaRPr sz="500" b="0" i="0" u="none" strike="noStrike" cap="none">
                <a:solidFill>
                  <a:srgbClr val="FFFFFF"/>
                </a:solidFill>
                <a:latin typeface="Roboto"/>
                <a:ea typeface="Roboto"/>
                <a:cs typeface="Roboto"/>
                <a:sym typeface="Roboto"/>
              </a:endParaRPr>
            </a:p>
          </p:txBody>
        </p:sp>
      </p:grpSp>
      <p:grpSp>
        <p:nvGrpSpPr>
          <p:cNvPr id="1515" name="Google Shape;1515;p196"/>
          <p:cNvGrpSpPr/>
          <p:nvPr/>
        </p:nvGrpSpPr>
        <p:grpSpPr>
          <a:xfrm>
            <a:off x="1930746" y="3309920"/>
            <a:ext cx="516900" cy="445895"/>
            <a:chOff x="1839412" y="3309920"/>
            <a:chExt cx="516900" cy="445895"/>
          </a:xfrm>
        </p:grpSpPr>
        <p:pic>
          <p:nvPicPr>
            <p:cNvPr id="1516" name="Google Shape;1516;p196"/>
            <p:cNvPicPr preferRelativeResize="0"/>
            <p:nvPr/>
          </p:nvPicPr>
          <p:blipFill rotWithShape="1">
            <a:blip r:embed="rId9">
              <a:alphaModFix/>
            </a:blip>
            <a:srcRect/>
            <a:stretch/>
          </p:blipFill>
          <p:spPr>
            <a:xfrm>
              <a:off x="1968277" y="3309920"/>
              <a:ext cx="259169" cy="258338"/>
            </a:xfrm>
            <a:prstGeom prst="rect">
              <a:avLst/>
            </a:prstGeom>
            <a:noFill/>
            <a:ln>
              <a:noFill/>
            </a:ln>
          </p:spPr>
        </p:pic>
        <p:sp>
          <p:nvSpPr>
            <p:cNvPr id="1517" name="Google Shape;1517;p196"/>
            <p:cNvSpPr/>
            <p:nvPr/>
          </p:nvSpPr>
          <p:spPr>
            <a:xfrm>
              <a:off x="1839412" y="3618415"/>
              <a:ext cx="5169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Business Analysts</a:t>
              </a:r>
              <a:endParaRPr sz="500" b="0" i="0" u="none" strike="noStrike" cap="none">
                <a:solidFill>
                  <a:srgbClr val="FFFFFF"/>
                </a:solidFill>
                <a:latin typeface="Roboto"/>
                <a:ea typeface="Roboto"/>
                <a:cs typeface="Roboto"/>
                <a:sym typeface="Roboto"/>
              </a:endParaRPr>
            </a:p>
          </p:txBody>
        </p:sp>
      </p:grpSp>
      <p:grpSp>
        <p:nvGrpSpPr>
          <p:cNvPr id="1518" name="Google Shape;1518;p196"/>
          <p:cNvGrpSpPr/>
          <p:nvPr/>
        </p:nvGrpSpPr>
        <p:grpSpPr>
          <a:xfrm>
            <a:off x="3608076" y="3305564"/>
            <a:ext cx="459600" cy="450251"/>
            <a:chOff x="3512336" y="3305564"/>
            <a:chExt cx="459600" cy="450251"/>
          </a:xfrm>
        </p:grpSpPr>
        <p:pic>
          <p:nvPicPr>
            <p:cNvPr id="1519" name="Google Shape;1519;p196"/>
            <p:cNvPicPr preferRelativeResize="0"/>
            <p:nvPr/>
          </p:nvPicPr>
          <p:blipFill rotWithShape="1">
            <a:blip r:embed="rId10">
              <a:alphaModFix/>
            </a:blip>
            <a:srcRect/>
            <a:stretch/>
          </p:blipFill>
          <p:spPr>
            <a:xfrm>
              <a:off x="3608186" y="3305564"/>
              <a:ext cx="267901" cy="267050"/>
            </a:xfrm>
            <a:prstGeom prst="rect">
              <a:avLst/>
            </a:prstGeom>
            <a:noFill/>
            <a:ln>
              <a:noFill/>
            </a:ln>
          </p:spPr>
        </p:pic>
        <p:sp>
          <p:nvSpPr>
            <p:cNvPr id="1520" name="Google Shape;1520;p196"/>
            <p:cNvSpPr/>
            <p:nvPr/>
          </p:nvSpPr>
          <p:spPr>
            <a:xfrm>
              <a:off x="3512336" y="3618415"/>
              <a:ext cx="4596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Data Scientists</a:t>
              </a:r>
              <a:endParaRPr sz="500" b="0" i="0" u="none" strike="noStrike" cap="none">
                <a:solidFill>
                  <a:srgbClr val="FFFFFF"/>
                </a:solidFill>
                <a:latin typeface="Roboto"/>
                <a:ea typeface="Roboto"/>
                <a:cs typeface="Roboto"/>
                <a:sym typeface="Roboto"/>
              </a:endParaRPr>
            </a:p>
          </p:txBody>
        </p:sp>
      </p:grpSp>
      <p:grpSp>
        <p:nvGrpSpPr>
          <p:cNvPr id="1521" name="Google Shape;1521;p196"/>
          <p:cNvGrpSpPr/>
          <p:nvPr/>
        </p:nvGrpSpPr>
        <p:grpSpPr>
          <a:xfrm>
            <a:off x="2755761" y="3310333"/>
            <a:ext cx="544200" cy="445482"/>
            <a:chOff x="2409404" y="3310333"/>
            <a:chExt cx="544200" cy="445482"/>
          </a:xfrm>
        </p:grpSpPr>
        <p:pic>
          <p:nvPicPr>
            <p:cNvPr id="1522" name="Google Shape;1522;p196"/>
            <p:cNvPicPr preferRelativeResize="0"/>
            <p:nvPr/>
          </p:nvPicPr>
          <p:blipFill rotWithShape="1">
            <a:blip r:embed="rId11">
              <a:alphaModFix/>
            </a:blip>
            <a:srcRect/>
            <a:stretch/>
          </p:blipFill>
          <p:spPr>
            <a:xfrm>
              <a:off x="2552335" y="3310333"/>
              <a:ext cx="258338" cy="257512"/>
            </a:xfrm>
            <a:prstGeom prst="rect">
              <a:avLst/>
            </a:prstGeom>
            <a:noFill/>
            <a:ln>
              <a:noFill/>
            </a:ln>
          </p:spPr>
        </p:pic>
        <p:sp>
          <p:nvSpPr>
            <p:cNvPr id="1523" name="Google Shape;1523;p196"/>
            <p:cNvSpPr/>
            <p:nvPr/>
          </p:nvSpPr>
          <p:spPr>
            <a:xfrm>
              <a:off x="2409404" y="3618415"/>
              <a:ext cx="5442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Data Engineers</a:t>
              </a:r>
              <a:endParaRPr sz="500" b="0" i="0" u="none" strike="noStrike" cap="none">
                <a:solidFill>
                  <a:srgbClr val="FFFFFF"/>
                </a:solidFill>
                <a:latin typeface="Roboto"/>
                <a:ea typeface="Roboto"/>
                <a:cs typeface="Roboto"/>
                <a:sym typeface="Roboto"/>
              </a:endParaRPr>
            </a:p>
          </p:txBody>
        </p:sp>
      </p:grpSp>
      <p:grpSp>
        <p:nvGrpSpPr>
          <p:cNvPr id="1524" name="Google Shape;1524;p196"/>
          <p:cNvGrpSpPr/>
          <p:nvPr/>
        </p:nvGrpSpPr>
        <p:grpSpPr>
          <a:xfrm>
            <a:off x="4375792" y="3309920"/>
            <a:ext cx="572400" cy="445895"/>
            <a:chOff x="4201850" y="3309920"/>
            <a:chExt cx="572400" cy="445895"/>
          </a:xfrm>
        </p:grpSpPr>
        <p:pic>
          <p:nvPicPr>
            <p:cNvPr id="1525" name="Google Shape;1525;p196"/>
            <p:cNvPicPr preferRelativeResize="0"/>
            <p:nvPr/>
          </p:nvPicPr>
          <p:blipFill rotWithShape="1">
            <a:blip r:embed="rId12">
              <a:alphaModFix/>
            </a:blip>
            <a:srcRect/>
            <a:stretch/>
          </p:blipFill>
          <p:spPr>
            <a:xfrm>
              <a:off x="4358466" y="3309920"/>
              <a:ext cx="259169" cy="258338"/>
            </a:xfrm>
            <a:prstGeom prst="rect">
              <a:avLst/>
            </a:prstGeom>
            <a:noFill/>
            <a:ln>
              <a:noFill/>
            </a:ln>
          </p:spPr>
        </p:pic>
        <p:sp>
          <p:nvSpPr>
            <p:cNvPr id="1526" name="Google Shape;1526;p196"/>
            <p:cNvSpPr/>
            <p:nvPr/>
          </p:nvSpPr>
          <p:spPr>
            <a:xfrm>
              <a:off x="4201850" y="3618415"/>
              <a:ext cx="5724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Software Developers</a:t>
              </a:r>
              <a:endParaRPr sz="500" b="0" i="0" u="none" strike="noStrike" cap="none">
                <a:solidFill>
                  <a:srgbClr val="FFFFFF"/>
                </a:solidFill>
                <a:latin typeface="Roboto"/>
                <a:ea typeface="Roboto"/>
                <a:cs typeface="Roboto"/>
                <a:sym typeface="Roboto"/>
              </a:endParaRPr>
            </a:p>
          </p:txBody>
        </p:sp>
      </p:grpSp>
      <p:grpSp>
        <p:nvGrpSpPr>
          <p:cNvPr id="1527" name="Google Shape;1527;p196"/>
          <p:cNvGrpSpPr/>
          <p:nvPr/>
        </p:nvGrpSpPr>
        <p:grpSpPr>
          <a:xfrm>
            <a:off x="5256307" y="3310333"/>
            <a:ext cx="267900" cy="445482"/>
            <a:chOff x="5672941" y="3310333"/>
            <a:chExt cx="267900" cy="445482"/>
          </a:xfrm>
        </p:grpSpPr>
        <p:pic>
          <p:nvPicPr>
            <p:cNvPr id="1528" name="Google Shape;1528;p196"/>
            <p:cNvPicPr preferRelativeResize="0"/>
            <p:nvPr/>
          </p:nvPicPr>
          <p:blipFill rotWithShape="1">
            <a:blip r:embed="rId13">
              <a:alphaModFix/>
            </a:blip>
            <a:srcRect/>
            <a:stretch/>
          </p:blipFill>
          <p:spPr>
            <a:xfrm>
              <a:off x="5677722" y="3310333"/>
              <a:ext cx="258338" cy="257512"/>
            </a:xfrm>
            <a:prstGeom prst="rect">
              <a:avLst/>
            </a:prstGeom>
            <a:noFill/>
            <a:ln>
              <a:noFill/>
            </a:ln>
          </p:spPr>
        </p:pic>
        <p:sp>
          <p:nvSpPr>
            <p:cNvPr id="1529" name="Google Shape;1529;p196"/>
            <p:cNvSpPr/>
            <p:nvPr/>
          </p:nvSpPr>
          <p:spPr>
            <a:xfrm>
              <a:off x="5672941" y="3618415"/>
              <a:ext cx="2679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Dev Ops</a:t>
              </a:r>
              <a:endParaRPr sz="500" b="0" i="0" u="none" strike="noStrike" cap="none">
                <a:solidFill>
                  <a:srgbClr val="FFFFFF"/>
                </a:solidFill>
                <a:latin typeface="Roboto"/>
                <a:ea typeface="Roboto"/>
                <a:cs typeface="Roboto"/>
                <a:sym typeface="Roboto"/>
              </a:endParaRPr>
            </a:p>
          </p:txBody>
        </p:sp>
      </p:grpSp>
      <p:grpSp>
        <p:nvGrpSpPr>
          <p:cNvPr id="1530" name="Google Shape;1530;p196"/>
          <p:cNvGrpSpPr/>
          <p:nvPr/>
        </p:nvGrpSpPr>
        <p:grpSpPr>
          <a:xfrm>
            <a:off x="5832323" y="3309920"/>
            <a:ext cx="259169" cy="445895"/>
            <a:chOff x="6080968" y="3309920"/>
            <a:chExt cx="259169" cy="445895"/>
          </a:xfrm>
        </p:grpSpPr>
        <p:pic>
          <p:nvPicPr>
            <p:cNvPr id="1531" name="Google Shape;1531;p196"/>
            <p:cNvPicPr preferRelativeResize="0"/>
            <p:nvPr/>
          </p:nvPicPr>
          <p:blipFill rotWithShape="1">
            <a:blip r:embed="rId14">
              <a:alphaModFix/>
            </a:blip>
            <a:srcRect/>
            <a:stretch/>
          </p:blipFill>
          <p:spPr>
            <a:xfrm>
              <a:off x="6080968" y="3309920"/>
              <a:ext cx="259169" cy="258338"/>
            </a:xfrm>
            <a:prstGeom prst="rect">
              <a:avLst/>
            </a:prstGeom>
            <a:noFill/>
            <a:ln>
              <a:noFill/>
            </a:ln>
          </p:spPr>
        </p:pic>
        <p:sp>
          <p:nvSpPr>
            <p:cNvPr id="1532" name="Google Shape;1532;p196"/>
            <p:cNvSpPr/>
            <p:nvPr/>
          </p:nvSpPr>
          <p:spPr>
            <a:xfrm>
              <a:off x="6106603" y="3618415"/>
              <a:ext cx="2079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IT</a:t>
              </a:r>
              <a:endParaRPr sz="500" b="0" i="0" u="none" strike="noStrike" cap="none">
                <a:solidFill>
                  <a:srgbClr val="FFFFFF"/>
                </a:solidFill>
                <a:latin typeface="Roboto"/>
                <a:ea typeface="Roboto"/>
                <a:cs typeface="Roboto"/>
                <a:sym typeface="Roboto"/>
              </a:endParaRPr>
            </a:p>
          </p:txBody>
        </p:sp>
      </p:grpSp>
      <p:grpSp>
        <p:nvGrpSpPr>
          <p:cNvPr id="1533" name="Google Shape;1533;p196"/>
          <p:cNvGrpSpPr/>
          <p:nvPr/>
        </p:nvGrpSpPr>
        <p:grpSpPr>
          <a:xfrm>
            <a:off x="8132438" y="3309919"/>
            <a:ext cx="572400" cy="445896"/>
            <a:chOff x="8132438" y="3309919"/>
            <a:chExt cx="572400" cy="445896"/>
          </a:xfrm>
        </p:grpSpPr>
        <p:pic>
          <p:nvPicPr>
            <p:cNvPr id="1534" name="Google Shape;1534;p196"/>
            <p:cNvPicPr preferRelativeResize="0"/>
            <p:nvPr/>
          </p:nvPicPr>
          <p:blipFill rotWithShape="1">
            <a:blip r:embed="rId15">
              <a:alphaModFix/>
            </a:blip>
            <a:srcRect/>
            <a:stretch/>
          </p:blipFill>
          <p:spPr>
            <a:xfrm>
              <a:off x="8289467" y="3309919"/>
              <a:ext cx="258340" cy="258340"/>
            </a:xfrm>
            <a:prstGeom prst="rect">
              <a:avLst/>
            </a:prstGeom>
            <a:noFill/>
            <a:ln>
              <a:noFill/>
            </a:ln>
          </p:spPr>
        </p:pic>
        <p:sp>
          <p:nvSpPr>
            <p:cNvPr id="1535" name="Google Shape;1535;p196"/>
            <p:cNvSpPr/>
            <p:nvPr/>
          </p:nvSpPr>
          <p:spPr>
            <a:xfrm>
              <a:off x="8132438" y="3618415"/>
              <a:ext cx="5724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Risk and Compliance</a:t>
              </a:r>
              <a:endParaRPr sz="500" b="0" i="0" u="none" strike="noStrike" cap="none">
                <a:solidFill>
                  <a:srgbClr val="FFFFFF"/>
                </a:solidFill>
                <a:latin typeface="Roboto"/>
                <a:ea typeface="Roboto"/>
                <a:cs typeface="Roboto"/>
                <a:sym typeface="Roboto"/>
              </a:endParaRPr>
            </a:p>
          </p:txBody>
        </p:sp>
      </p:grpSp>
      <p:grpSp>
        <p:nvGrpSpPr>
          <p:cNvPr id="1536" name="Google Shape;1536;p196"/>
          <p:cNvGrpSpPr/>
          <p:nvPr/>
        </p:nvGrpSpPr>
        <p:grpSpPr>
          <a:xfrm>
            <a:off x="280715" y="3309505"/>
            <a:ext cx="516900" cy="446310"/>
            <a:chOff x="128315" y="3309505"/>
            <a:chExt cx="516900" cy="446310"/>
          </a:xfrm>
        </p:grpSpPr>
        <p:pic>
          <p:nvPicPr>
            <p:cNvPr id="1537" name="Google Shape;1537;p196"/>
            <p:cNvPicPr preferRelativeResize="0"/>
            <p:nvPr/>
          </p:nvPicPr>
          <p:blipFill rotWithShape="1">
            <a:blip r:embed="rId16">
              <a:alphaModFix/>
            </a:blip>
            <a:srcRect/>
            <a:stretch/>
          </p:blipFill>
          <p:spPr>
            <a:xfrm>
              <a:off x="257204" y="3309505"/>
              <a:ext cx="259122" cy="259169"/>
            </a:xfrm>
            <a:prstGeom prst="rect">
              <a:avLst/>
            </a:prstGeom>
            <a:noFill/>
            <a:ln>
              <a:noFill/>
            </a:ln>
          </p:spPr>
        </p:pic>
        <p:sp>
          <p:nvSpPr>
            <p:cNvPr id="1538" name="Google Shape;1538;p196"/>
            <p:cNvSpPr/>
            <p:nvPr/>
          </p:nvSpPr>
          <p:spPr>
            <a:xfrm>
              <a:off x="128315" y="3618415"/>
              <a:ext cx="5169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Senior Executives</a:t>
              </a:r>
              <a:endParaRPr sz="500" b="0" i="0" u="none" strike="noStrike" cap="none">
                <a:solidFill>
                  <a:srgbClr val="FFFFFF"/>
                </a:solidFill>
                <a:latin typeface="Roboto"/>
                <a:ea typeface="Roboto"/>
                <a:cs typeface="Roboto"/>
                <a:sym typeface="Roboto"/>
              </a:endParaRPr>
            </a:p>
          </p:txBody>
        </p:sp>
      </p:grpSp>
      <p:grpSp>
        <p:nvGrpSpPr>
          <p:cNvPr id="1539" name="Google Shape;1539;p196"/>
          <p:cNvGrpSpPr/>
          <p:nvPr/>
        </p:nvGrpSpPr>
        <p:grpSpPr>
          <a:xfrm>
            <a:off x="6399607" y="3309919"/>
            <a:ext cx="544200" cy="445896"/>
            <a:chOff x="6488775" y="3309919"/>
            <a:chExt cx="544200" cy="445896"/>
          </a:xfrm>
        </p:grpSpPr>
        <p:pic>
          <p:nvPicPr>
            <p:cNvPr id="1540" name="Google Shape;1540;p196"/>
            <p:cNvPicPr preferRelativeResize="0"/>
            <p:nvPr/>
          </p:nvPicPr>
          <p:blipFill rotWithShape="1">
            <a:blip r:embed="rId17">
              <a:alphaModFix/>
            </a:blip>
            <a:srcRect/>
            <a:stretch/>
          </p:blipFill>
          <p:spPr>
            <a:xfrm>
              <a:off x="6631314" y="3309919"/>
              <a:ext cx="259122" cy="258341"/>
            </a:xfrm>
            <a:prstGeom prst="rect">
              <a:avLst/>
            </a:prstGeom>
            <a:noFill/>
            <a:ln>
              <a:noFill/>
            </a:ln>
          </p:spPr>
        </p:pic>
        <p:sp>
          <p:nvSpPr>
            <p:cNvPr id="1541" name="Google Shape;1541;p196"/>
            <p:cNvSpPr/>
            <p:nvPr/>
          </p:nvSpPr>
          <p:spPr>
            <a:xfrm>
              <a:off x="6488775" y="3618415"/>
              <a:ext cx="5442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Business Users</a:t>
              </a:r>
              <a:endParaRPr sz="500" b="0" i="0" u="none" strike="noStrike" cap="none">
                <a:solidFill>
                  <a:srgbClr val="FFFFFF"/>
                </a:solidFill>
                <a:latin typeface="Roboto"/>
                <a:ea typeface="Roboto"/>
                <a:cs typeface="Roboto"/>
                <a:sym typeface="Roboto"/>
              </a:endParaRPr>
            </a:p>
          </p:txBody>
        </p:sp>
      </p:grpSp>
      <p:grpSp>
        <p:nvGrpSpPr>
          <p:cNvPr id="1542" name="Google Shape;1542;p196"/>
          <p:cNvGrpSpPr/>
          <p:nvPr/>
        </p:nvGrpSpPr>
        <p:grpSpPr>
          <a:xfrm>
            <a:off x="7251922" y="3297502"/>
            <a:ext cx="572400" cy="458313"/>
            <a:chOff x="7267788" y="3297502"/>
            <a:chExt cx="572400" cy="458313"/>
          </a:xfrm>
        </p:grpSpPr>
        <p:pic>
          <p:nvPicPr>
            <p:cNvPr id="1543" name="Google Shape;1543;p196"/>
            <p:cNvPicPr preferRelativeResize="0"/>
            <p:nvPr/>
          </p:nvPicPr>
          <p:blipFill>
            <a:blip r:embed="rId18">
              <a:alphaModFix/>
            </a:blip>
            <a:stretch>
              <a:fillRect/>
            </a:stretch>
          </p:blipFill>
          <p:spPr>
            <a:xfrm>
              <a:off x="7412400" y="3297502"/>
              <a:ext cx="283175" cy="283175"/>
            </a:xfrm>
            <a:prstGeom prst="rect">
              <a:avLst/>
            </a:prstGeom>
            <a:noFill/>
            <a:ln>
              <a:noFill/>
            </a:ln>
          </p:spPr>
        </p:pic>
        <p:sp>
          <p:nvSpPr>
            <p:cNvPr id="1544" name="Google Shape;1544;p196"/>
            <p:cNvSpPr/>
            <p:nvPr/>
          </p:nvSpPr>
          <p:spPr>
            <a:xfrm>
              <a:off x="7267788" y="3618415"/>
              <a:ext cx="5724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a:solidFill>
                    <a:srgbClr val="FFFFFF"/>
                  </a:solidFill>
                  <a:latin typeface="Roboto"/>
                  <a:ea typeface="Roboto"/>
                  <a:cs typeface="Roboto"/>
                  <a:sym typeface="Roboto"/>
                </a:rPr>
                <a:t>Customers</a:t>
              </a:r>
              <a:endParaRPr sz="500" b="0" i="0" u="none" strike="noStrike" cap="none">
                <a:solidFill>
                  <a:srgbClr val="FFFFFF"/>
                </a:solidFill>
                <a:latin typeface="Roboto"/>
                <a:ea typeface="Roboto"/>
                <a:cs typeface="Roboto"/>
                <a:sym typeface="Roboto"/>
              </a:endParaRPr>
            </a:p>
          </p:txBody>
        </p:sp>
      </p:grpSp>
      <p:grpSp>
        <p:nvGrpSpPr>
          <p:cNvPr id="1545" name="Google Shape;1545;p196"/>
          <p:cNvGrpSpPr/>
          <p:nvPr/>
        </p:nvGrpSpPr>
        <p:grpSpPr>
          <a:xfrm>
            <a:off x="204525" y="3897549"/>
            <a:ext cx="8510580" cy="426601"/>
            <a:chOff x="204525" y="3897549"/>
            <a:chExt cx="8510580" cy="426601"/>
          </a:xfrm>
        </p:grpSpPr>
        <p:sp>
          <p:nvSpPr>
            <p:cNvPr id="1546" name="Google Shape;1546;p196"/>
            <p:cNvSpPr txBox="1"/>
            <p:nvPr/>
          </p:nvSpPr>
          <p:spPr>
            <a:xfrm>
              <a:off x="2668385" y="3991450"/>
              <a:ext cx="1308300" cy="33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chemeClr val="lt1"/>
                  </a:solidFill>
                  <a:latin typeface="Roboto"/>
                  <a:ea typeface="Roboto"/>
                  <a:cs typeface="Roboto"/>
                  <a:sym typeface="Roboto"/>
                </a:rPr>
                <a:t>AI CREATORS</a:t>
              </a:r>
              <a:endParaRPr sz="1400" b="0" i="0" u="none" strike="noStrike" cap="none">
                <a:solidFill>
                  <a:srgbClr val="000000"/>
                </a:solidFill>
                <a:latin typeface="Arial"/>
                <a:ea typeface="Arial"/>
                <a:cs typeface="Arial"/>
                <a:sym typeface="Arial"/>
              </a:endParaRPr>
            </a:p>
          </p:txBody>
        </p:sp>
        <p:sp>
          <p:nvSpPr>
            <p:cNvPr id="1547" name="Google Shape;1547;p196"/>
            <p:cNvSpPr txBox="1"/>
            <p:nvPr/>
          </p:nvSpPr>
          <p:spPr>
            <a:xfrm>
              <a:off x="4895245" y="3991450"/>
              <a:ext cx="1469700" cy="33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chemeClr val="lt1"/>
                  </a:solidFill>
                  <a:latin typeface="Roboto"/>
                  <a:ea typeface="Roboto"/>
                  <a:cs typeface="Roboto"/>
                  <a:sym typeface="Roboto"/>
                </a:rPr>
                <a:t>AI OPERATORS</a:t>
              </a:r>
              <a:endParaRPr sz="1400" b="0" i="0" u="none" strike="noStrike" cap="none">
                <a:solidFill>
                  <a:srgbClr val="000000"/>
                </a:solidFill>
                <a:latin typeface="Arial"/>
                <a:ea typeface="Arial"/>
                <a:cs typeface="Arial"/>
                <a:sym typeface="Arial"/>
              </a:endParaRPr>
            </a:p>
          </p:txBody>
        </p:sp>
        <p:sp>
          <p:nvSpPr>
            <p:cNvPr id="1548" name="Google Shape;1548;p196"/>
            <p:cNvSpPr txBox="1"/>
            <p:nvPr/>
          </p:nvSpPr>
          <p:spPr>
            <a:xfrm>
              <a:off x="7283505" y="3991450"/>
              <a:ext cx="1431600" cy="33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chemeClr val="lt1"/>
                  </a:solidFill>
                  <a:latin typeface="Roboto"/>
                  <a:ea typeface="Roboto"/>
                  <a:cs typeface="Roboto"/>
                  <a:sym typeface="Roboto"/>
                </a:rPr>
                <a:t>AI CONSUMERS</a:t>
              </a:r>
              <a:endParaRPr sz="1400" b="0" i="0" u="none" strike="noStrike" cap="none">
                <a:solidFill>
                  <a:srgbClr val="000000"/>
                </a:solidFill>
                <a:latin typeface="Arial"/>
                <a:ea typeface="Arial"/>
                <a:cs typeface="Arial"/>
                <a:sym typeface="Arial"/>
              </a:endParaRPr>
            </a:p>
          </p:txBody>
        </p:sp>
        <p:sp>
          <p:nvSpPr>
            <p:cNvPr id="1549" name="Google Shape;1549;p196"/>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96"/>
            <p:cNvSpPr txBox="1"/>
            <p:nvPr/>
          </p:nvSpPr>
          <p:spPr>
            <a:xfrm>
              <a:off x="204525" y="3991450"/>
              <a:ext cx="1545300" cy="33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chemeClr val="lt1"/>
                  </a:solidFill>
                  <a:latin typeface="Roboto"/>
                  <a:ea typeface="Roboto"/>
                  <a:cs typeface="Roboto"/>
                  <a:sym typeface="Roboto"/>
                </a:rPr>
                <a:t>AI </a:t>
              </a:r>
              <a:r>
                <a:rPr lang="en" sz="1300" b="1">
                  <a:solidFill>
                    <a:schemeClr val="lt1"/>
                  </a:solidFill>
                  <a:latin typeface="Roboto"/>
                  <a:ea typeface="Roboto"/>
                  <a:cs typeface="Roboto"/>
                  <a:sym typeface="Roboto"/>
                </a:rPr>
                <a:t>INNOVATORS</a:t>
              </a:r>
              <a:endParaRPr sz="1400" b="0" i="0" u="none" strike="noStrike" cap="none">
                <a:solidFill>
                  <a:srgbClr val="000000"/>
                </a:solidFill>
                <a:latin typeface="Arial"/>
                <a:ea typeface="Arial"/>
                <a:cs typeface="Arial"/>
                <a:sym typeface="Arial"/>
              </a:endParaRPr>
            </a:p>
          </p:txBody>
        </p:sp>
        <p:sp>
          <p:nvSpPr>
            <p:cNvPr id="1551" name="Google Shape;1551;p196"/>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96"/>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96"/>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91"/>
                                        </p:tgtEl>
                                        <p:attrNameLst>
                                          <p:attrName>style.visibility</p:attrName>
                                        </p:attrNameLst>
                                      </p:cBhvr>
                                      <p:to>
                                        <p:strVal val="visible"/>
                                      </p:to>
                                    </p:set>
                                    <p:animEffect transition="in" filter="fade">
                                      <p:cBhvr>
                                        <p:cTn id="7" dur="1000"/>
                                        <p:tgtEl>
                                          <p:spTgt spid="1491"/>
                                        </p:tgtEl>
                                      </p:cBhvr>
                                    </p:animEffect>
                                  </p:childTnLst>
                                </p:cTn>
                              </p:par>
                              <p:par>
                                <p:cTn id="8" presetID="10" presetClass="entr" presetSubtype="0" fill="hold" nodeType="withEffect">
                                  <p:stCondLst>
                                    <p:cond delay="0"/>
                                  </p:stCondLst>
                                  <p:childTnLst>
                                    <p:set>
                                      <p:cBhvr>
                                        <p:cTn id="9" dur="1" fill="hold">
                                          <p:stCondLst>
                                            <p:cond delay="0"/>
                                          </p:stCondLst>
                                        </p:cTn>
                                        <p:tgtEl>
                                          <p:spTgt spid="1512"/>
                                        </p:tgtEl>
                                        <p:attrNameLst>
                                          <p:attrName>style.visibility</p:attrName>
                                        </p:attrNameLst>
                                      </p:cBhvr>
                                      <p:to>
                                        <p:strVal val="visible"/>
                                      </p:to>
                                    </p:set>
                                    <p:animEffect transition="in" filter="fade">
                                      <p:cBhvr>
                                        <p:cTn id="10" dur="1000"/>
                                        <p:tgtEl>
                                          <p:spTgt spid="1512"/>
                                        </p:tgtEl>
                                      </p:cBhvr>
                                    </p:animEffect>
                                  </p:childTnLst>
                                </p:cTn>
                              </p:par>
                              <p:par>
                                <p:cTn id="11" presetID="10" presetClass="entr" presetSubtype="0" fill="hold" nodeType="withEffect">
                                  <p:stCondLst>
                                    <p:cond delay="0"/>
                                  </p:stCondLst>
                                  <p:childTnLst>
                                    <p:set>
                                      <p:cBhvr>
                                        <p:cTn id="12" dur="1" fill="hold">
                                          <p:stCondLst>
                                            <p:cond delay="0"/>
                                          </p:stCondLst>
                                        </p:cTn>
                                        <p:tgtEl>
                                          <p:spTgt spid="1536"/>
                                        </p:tgtEl>
                                        <p:attrNameLst>
                                          <p:attrName>style.visibility</p:attrName>
                                        </p:attrNameLst>
                                      </p:cBhvr>
                                      <p:to>
                                        <p:strVal val="visible"/>
                                      </p:to>
                                    </p:set>
                                    <p:animEffect transition="in" filter="fade">
                                      <p:cBhvr>
                                        <p:cTn id="13" dur="1000"/>
                                        <p:tgtEl>
                                          <p:spTgt spid="1536"/>
                                        </p:tgtEl>
                                      </p:cBhvr>
                                    </p:animEffect>
                                  </p:childTnLst>
                                </p:cTn>
                              </p:par>
                              <p:par>
                                <p:cTn id="14" presetID="10" presetClass="entr" presetSubtype="0" fill="hold" nodeType="withEffect">
                                  <p:stCondLst>
                                    <p:cond delay="0"/>
                                  </p:stCondLst>
                                  <p:childTnLst>
                                    <p:set>
                                      <p:cBhvr>
                                        <p:cTn id="15" dur="1" fill="hold">
                                          <p:stCondLst>
                                            <p:cond delay="0"/>
                                          </p:stCondLst>
                                        </p:cTn>
                                        <p:tgtEl>
                                          <p:spTgt spid="1515"/>
                                        </p:tgtEl>
                                        <p:attrNameLst>
                                          <p:attrName>style.visibility</p:attrName>
                                        </p:attrNameLst>
                                      </p:cBhvr>
                                      <p:to>
                                        <p:strVal val="visible"/>
                                      </p:to>
                                    </p:set>
                                    <p:animEffect transition="in" filter="fade">
                                      <p:cBhvr>
                                        <p:cTn id="16" dur="1000"/>
                                        <p:tgtEl>
                                          <p:spTgt spid="15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02"/>
                                        </p:tgtEl>
                                        <p:attrNameLst>
                                          <p:attrName>style.visibility</p:attrName>
                                        </p:attrNameLst>
                                      </p:cBhvr>
                                      <p:to>
                                        <p:strVal val="visible"/>
                                      </p:to>
                                    </p:set>
                                    <p:animEffect transition="in" filter="fade">
                                      <p:cBhvr>
                                        <p:cTn id="21" dur="1000"/>
                                        <p:tgtEl>
                                          <p:spTgt spid="1502"/>
                                        </p:tgtEl>
                                      </p:cBhvr>
                                    </p:animEffect>
                                  </p:childTnLst>
                                </p:cTn>
                              </p:par>
                              <p:par>
                                <p:cTn id="22" presetID="10" presetClass="entr" presetSubtype="0" fill="hold" nodeType="withEffect">
                                  <p:stCondLst>
                                    <p:cond delay="0"/>
                                  </p:stCondLst>
                                  <p:childTnLst>
                                    <p:set>
                                      <p:cBhvr>
                                        <p:cTn id="23" dur="1" fill="hold">
                                          <p:stCondLst>
                                            <p:cond delay="0"/>
                                          </p:stCondLst>
                                        </p:cTn>
                                        <p:tgtEl>
                                          <p:spTgt spid="1521"/>
                                        </p:tgtEl>
                                        <p:attrNameLst>
                                          <p:attrName>style.visibility</p:attrName>
                                        </p:attrNameLst>
                                      </p:cBhvr>
                                      <p:to>
                                        <p:strVal val="visible"/>
                                      </p:to>
                                    </p:set>
                                    <p:animEffect transition="in" filter="fade">
                                      <p:cBhvr>
                                        <p:cTn id="24" dur="1000"/>
                                        <p:tgtEl>
                                          <p:spTgt spid="1521"/>
                                        </p:tgtEl>
                                      </p:cBhvr>
                                    </p:animEffect>
                                  </p:childTnLst>
                                </p:cTn>
                              </p:par>
                              <p:par>
                                <p:cTn id="25" presetID="10" presetClass="entr" presetSubtype="0" fill="hold" nodeType="withEffect">
                                  <p:stCondLst>
                                    <p:cond delay="0"/>
                                  </p:stCondLst>
                                  <p:childTnLst>
                                    <p:set>
                                      <p:cBhvr>
                                        <p:cTn id="26" dur="1" fill="hold">
                                          <p:stCondLst>
                                            <p:cond delay="0"/>
                                          </p:stCondLst>
                                        </p:cTn>
                                        <p:tgtEl>
                                          <p:spTgt spid="1518"/>
                                        </p:tgtEl>
                                        <p:attrNameLst>
                                          <p:attrName>style.visibility</p:attrName>
                                        </p:attrNameLst>
                                      </p:cBhvr>
                                      <p:to>
                                        <p:strVal val="visible"/>
                                      </p:to>
                                    </p:set>
                                    <p:animEffect transition="in" filter="fade">
                                      <p:cBhvr>
                                        <p:cTn id="27" dur="1000"/>
                                        <p:tgtEl>
                                          <p:spTgt spid="15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94"/>
                                        </p:tgtEl>
                                        <p:attrNameLst>
                                          <p:attrName>style.visibility</p:attrName>
                                        </p:attrNameLst>
                                      </p:cBhvr>
                                      <p:to>
                                        <p:strVal val="visible"/>
                                      </p:to>
                                    </p:set>
                                    <p:animEffect transition="in" filter="fade">
                                      <p:cBhvr>
                                        <p:cTn id="32" dur="1000"/>
                                        <p:tgtEl>
                                          <p:spTgt spid="1494"/>
                                        </p:tgtEl>
                                      </p:cBhvr>
                                    </p:animEffect>
                                  </p:childTnLst>
                                </p:cTn>
                              </p:par>
                              <p:par>
                                <p:cTn id="33" presetID="10" presetClass="entr" presetSubtype="0" fill="hold" nodeType="withEffect">
                                  <p:stCondLst>
                                    <p:cond delay="0"/>
                                  </p:stCondLst>
                                  <p:childTnLst>
                                    <p:set>
                                      <p:cBhvr>
                                        <p:cTn id="34" dur="1" fill="hold">
                                          <p:stCondLst>
                                            <p:cond delay="0"/>
                                          </p:stCondLst>
                                        </p:cTn>
                                        <p:tgtEl>
                                          <p:spTgt spid="1524"/>
                                        </p:tgtEl>
                                        <p:attrNameLst>
                                          <p:attrName>style.visibility</p:attrName>
                                        </p:attrNameLst>
                                      </p:cBhvr>
                                      <p:to>
                                        <p:strVal val="visible"/>
                                      </p:to>
                                    </p:set>
                                    <p:animEffect transition="in" filter="fade">
                                      <p:cBhvr>
                                        <p:cTn id="35" dur="1000"/>
                                        <p:tgtEl>
                                          <p:spTgt spid="1524"/>
                                        </p:tgtEl>
                                      </p:cBhvr>
                                    </p:animEffect>
                                  </p:childTnLst>
                                </p:cTn>
                              </p:par>
                              <p:par>
                                <p:cTn id="36" presetID="10" presetClass="entr" presetSubtype="0" fill="hold" nodeType="withEffect">
                                  <p:stCondLst>
                                    <p:cond delay="0"/>
                                  </p:stCondLst>
                                  <p:childTnLst>
                                    <p:set>
                                      <p:cBhvr>
                                        <p:cTn id="37" dur="1" fill="hold">
                                          <p:stCondLst>
                                            <p:cond delay="0"/>
                                          </p:stCondLst>
                                        </p:cTn>
                                        <p:tgtEl>
                                          <p:spTgt spid="1527"/>
                                        </p:tgtEl>
                                        <p:attrNameLst>
                                          <p:attrName>style.visibility</p:attrName>
                                        </p:attrNameLst>
                                      </p:cBhvr>
                                      <p:to>
                                        <p:strVal val="visible"/>
                                      </p:to>
                                    </p:set>
                                    <p:animEffect transition="in" filter="fade">
                                      <p:cBhvr>
                                        <p:cTn id="38" dur="1000"/>
                                        <p:tgtEl>
                                          <p:spTgt spid="152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493"/>
                                        </p:tgtEl>
                                        <p:attrNameLst>
                                          <p:attrName>style.visibility</p:attrName>
                                        </p:attrNameLst>
                                      </p:cBhvr>
                                      <p:to>
                                        <p:strVal val="visible"/>
                                      </p:to>
                                    </p:set>
                                    <p:animEffect transition="in" filter="fade">
                                      <p:cBhvr>
                                        <p:cTn id="43" dur="1000"/>
                                        <p:tgtEl>
                                          <p:spTgt spid="1493"/>
                                        </p:tgtEl>
                                      </p:cBhvr>
                                    </p:animEffect>
                                  </p:childTnLst>
                                </p:cTn>
                              </p:par>
                              <p:par>
                                <p:cTn id="44" presetID="10" presetClass="entr" presetSubtype="0" fill="hold" nodeType="withEffect">
                                  <p:stCondLst>
                                    <p:cond delay="0"/>
                                  </p:stCondLst>
                                  <p:childTnLst>
                                    <p:set>
                                      <p:cBhvr>
                                        <p:cTn id="45" dur="1" fill="hold">
                                          <p:stCondLst>
                                            <p:cond delay="0"/>
                                          </p:stCondLst>
                                        </p:cTn>
                                        <p:tgtEl>
                                          <p:spTgt spid="1530"/>
                                        </p:tgtEl>
                                        <p:attrNameLst>
                                          <p:attrName>style.visibility</p:attrName>
                                        </p:attrNameLst>
                                      </p:cBhvr>
                                      <p:to>
                                        <p:strVal val="visible"/>
                                      </p:to>
                                    </p:set>
                                    <p:animEffect transition="in" filter="fade">
                                      <p:cBhvr>
                                        <p:cTn id="46" dur="1000"/>
                                        <p:tgtEl>
                                          <p:spTgt spid="1530"/>
                                        </p:tgtEl>
                                      </p:cBhvr>
                                    </p:animEffect>
                                  </p:childTnLst>
                                </p:cTn>
                              </p:par>
                              <p:par>
                                <p:cTn id="47" presetID="10" presetClass="entr" presetSubtype="0" fill="hold" nodeType="withEffect">
                                  <p:stCondLst>
                                    <p:cond delay="0"/>
                                  </p:stCondLst>
                                  <p:childTnLst>
                                    <p:set>
                                      <p:cBhvr>
                                        <p:cTn id="48" dur="1" fill="hold">
                                          <p:stCondLst>
                                            <p:cond delay="0"/>
                                          </p:stCondLst>
                                        </p:cTn>
                                        <p:tgtEl>
                                          <p:spTgt spid="1539"/>
                                        </p:tgtEl>
                                        <p:attrNameLst>
                                          <p:attrName>style.visibility</p:attrName>
                                        </p:attrNameLst>
                                      </p:cBhvr>
                                      <p:to>
                                        <p:strVal val="visible"/>
                                      </p:to>
                                    </p:set>
                                    <p:animEffect transition="in" filter="fade">
                                      <p:cBhvr>
                                        <p:cTn id="49" dur="1000"/>
                                        <p:tgtEl>
                                          <p:spTgt spid="153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486"/>
                                        </p:tgtEl>
                                        <p:attrNameLst>
                                          <p:attrName>style.visibility</p:attrName>
                                        </p:attrNameLst>
                                      </p:cBhvr>
                                      <p:to>
                                        <p:strVal val="visible"/>
                                      </p:to>
                                    </p:set>
                                    <p:animEffect transition="in" filter="fade">
                                      <p:cBhvr>
                                        <p:cTn id="54" dur="1000"/>
                                        <p:tgtEl>
                                          <p:spTgt spid="1486"/>
                                        </p:tgtEl>
                                      </p:cBhvr>
                                    </p:animEffect>
                                  </p:childTnLst>
                                </p:cTn>
                              </p:par>
                              <p:par>
                                <p:cTn id="55" presetID="10" presetClass="entr" presetSubtype="0" fill="hold" nodeType="withEffect">
                                  <p:stCondLst>
                                    <p:cond delay="0"/>
                                  </p:stCondLst>
                                  <p:childTnLst>
                                    <p:set>
                                      <p:cBhvr>
                                        <p:cTn id="56" dur="1" fill="hold">
                                          <p:stCondLst>
                                            <p:cond delay="0"/>
                                          </p:stCondLst>
                                        </p:cTn>
                                        <p:tgtEl>
                                          <p:spTgt spid="1542"/>
                                        </p:tgtEl>
                                        <p:attrNameLst>
                                          <p:attrName>style.visibility</p:attrName>
                                        </p:attrNameLst>
                                      </p:cBhvr>
                                      <p:to>
                                        <p:strVal val="visible"/>
                                      </p:to>
                                    </p:set>
                                    <p:animEffect transition="in" filter="fade">
                                      <p:cBhvr>
                                        <p:cTn id="57" dur="1000"/>
                                        <p:tgtEl>
                                          <p:spTgt spid="1542"/>
                                        </p:tgtEl>
                                      </p:cBhvr>
                                    </p:animEffect>
                                  </p:childTnLst>
                                </p:cTn>
                              </p:par>
                              <p:par>
                                <p:cTn id="58" presetID="10" presetClass="entr" presetSubtype="0" fill="hold" nodeType="withEffect">
                                  <p:stCondLst>
                                    <p:cond delay="0"/>
                                  </p:stCondLst>
                                  <p:childTnLst>
                                    <p:set>
                                      <p:cBhvr>
                                        <p:cTn id="59" dur="1" fill="hold">
                                          <p:stCondLst>
                                            <p:cond delay="0"/>
                                          </p:stCondLst>
                                        </p:cTn>
                                        <p:tgtEl>
                                          <p:spTgt spid="1533"/>
                                        </p:tgtEl>
                                        <p:attrNameLst>
                                          <p:attrName>style.visibility</p:attrName>
                                        </p:attrNameLst>
                                      </p:cBhvr>
                                      <p:to>
                                        <p:strVal val="visible"/>
                                      </p:to>
                                    </p:set>
                                    <p:animEffect transition="in" filter="fade">
                                      <p:cBhvr>
                                        <p:cTn id="60" dur="1000"/>
                                        <p:tgtEl>
                                          <p:spTgt spid="153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545"/>
                                        </p:tgtEl>
                                        <p:attrNameLst>
                                          <p:attrName>style.visibility</p:attrName>
                                        </p:attrNameLst>
                                      </p:cBhvr>
                                      <p:to>
                                        <p:strVal val="visible"/>
                                      </p:to>
                                    </p:set>
                                    <p:animEffect transition="in" filter="fade">
                                      <p:cBhvr>
                                        <p:cTn id="65" dur="1000"/>
                                        <p:tgtEl>
                                          <p:spTgt spid="15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09;p134">
            <a:extLst>
              <a:ext uri="{FF2B5EF4-FFF2-40B4-BE49-F238E27FC236}">
                <a16:creationId xmlns:a16="http://schemas.microsoft.com/office/drawing/2014/main" id="{B2BF3BA2-E95D-FDB0-2B02-6F21A5572DB8}"/>
              </a:ext>
            </a:extLst>
          </p:cNvPr>
          <p:cNvSpPr txBox="1">
            <a:spLocks noGrp="1"/>
          </p:cNvSpPr>
          <p:nvPr>
            <p:ph type="title"/>
          </p:nvPr>
        </p:nvSpPr>
        <p:spPr>
          <a:xfrm>
            <a:off x="208175" y="320050"/>
            <a:ext cx="8823000" cy="307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2000"/>
              <a:t>Over the next 3-5 years, AI </a:t>
            </a:r>
            <a:r>
              <a:rPr lang="en" sz="2000" i="1"/>
              <a:t>augmented</a:t>
            </a:r>
            <a:r>
              <a:rPr lang="en" sz="2000"/>
              <a:t> decisions &amp; design will be common place.</a:t>
            </a:r>
            <a:endParaRPr sz="2000"/>
          </a:p>
        </p:txBody>
      </p:sp>
      <p:sp>
        <p:nvSpPr>
          <p:cNvPr id="4" name="Google Shape;1010;p134">
            <a:extLst>
              <a:ext uri="{FF2B5EF4-FFF2-40B4-BE49-F238E27FC236}">
                <a16:creationId xmlns:a16="http://schemas.microsoft.com/office/drawing/2014/main" id="{E8E3C197-6EF2-7A05-C641-43FEF06A548B}"/>
              </a:ext>
            </a:extLst>
          </p:cNvPr>
          <p:cNvSpPr txBox="1"/>
          <p:nvPr/>
        </p:nvSpPr>
        <p:spPr>
          <a:xfrm>
            <a:off x="4710800" y="1136150"/>
            <a:ext cx="4320300" cy="5142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800"/>
              </a:spcBef>
              <a:spcAft>
                <a:spcPts val="0"/>
              </a:spcAft>
              <a:buNone/>
            </a:pPr>
            <a:r>
              <a:rPr lang="en" sz="2000">
                <a:solidFill>
                  <a:schemeClr val="accent1"/>
                </a:solidFill>
                <a:latin typeface="Titillium Web ExtraLight"/>
                <a:ea typeface="Titillium Web ExtraLight"/>
                <a:cs typeface="Titillium Web ExtraLight"/>
                <a:sym typeface="Titillium Web ExtraLight"/>
              </a:rPr>
              <a:t>AI will impact the creative spaces</a:t>
            </a:r>
            <a:endParaRPr sz="1200" b="1">
              <a:solidFill>
                <a:srgbClr val="FF5600"/>
              </a:solidFill>
              <a:latin typeface="Roboto"/>
              <a:ea typeface="Roboto"/>
              <a:cs typeface="Roboto"/>
              <a:sym typeface="Roboto"/>
            </a:endParaRPr>
          </a:p>
        </p:txBody>
      </p:sp>
      <p:sp>
        <p:nvSpPr>
          <p:cNvPr id="5" name="Google Shape;1011;p134">
            <a:extLst>
              <a:ext uri="{FF2B5EF4-FFF2-40B4-BE49-F238E27FC236}">
                <a16:creationId xmlns:a16="http://schemas.microsoft.com/office/drawing/2014/main" id="{EF7C39BD-F8FF-3AE3-0016-387408AF6C07}"/>
              </a:ext>
            </a:extLst>
          </p:cNvPr>
          <p:cNvSpPr txBox="1"/>
          <p:nvPr/>
        </p:nvSpPr>
        <p:spPr>
          <a:xfrm>
            <a:off x="4710800" y="1532850"/>
            <a:ext cx="4419600" cy="2632200"/>
          </a:xfrm>
          <a:prstGeom prst="rect">
            <a:avLst/>
          </a:prstGeom>
          <a:noFill/>
          <a:ln>
            <a:noFill/>
          </a:ln>
        </p:spPr>
        <p:txBody>
          <a:bodyPr spcFirstLastPara="1" wrap="square" lIns="91425" tIns="91425" rIns="91425" bIns="91425" anchor="t" anchorCtr="0">
            <a:spAutoFit/>
          </a:bodyPr>
          <a:lstStyle/>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Seeded by people</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900">
                <a:solidFill>
                  <a:schemeClr val="lt2"/>
                </a:solidFill>
                <a:latin typeface="Courier New"/>
                <a:ea typeface="Courier New"/>
                <a:cs typeface="Courier New"/>
                <a:sym typeface="Courier New"/>
              </a:rPr>
              <a:t>People and organizations will provide the input.  It’s still not generalized intelligence/self-aware</a:t>
            </a:r>
            <a:endParaRPr sz="900">
              <a:solidFill>
                <a:schemeClr val="lt2"/>
              </a:solidFill>
              <a:latin typeface="Courier New"/>
              <a:ea typeface="Courier New"/>
              <a:cs typeface="Courier New"/>
              <a:sym typeface="Courier New"/>
            </a:endParaRPr>
          </a:p>
          <a:p>
            <a:pPr marL="0" lvl="0" indent="0" algn="l" rtl="0">
              <a:spcBef>
                <a:spcPts val="0"/>
              </a:spcBef>
              <a:spcAft>
                <a:spcPts val="0"/>
              </a:spcAft>
              <a:buNone/>
            </a:pPr>
            <a:endParaRPr sz="900">
              <a:solidFill>
                <a:schemeClr val="lt2"/>
              </a:solidFill>
              <a:latin typeface="Courier New"/>
              <a:ea typeface="Courier New"/>
              <a:cs typeface="Courier New"/>
              <a:sym typeface="Courier New"/>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Qualitative &amp; quantitative</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900">
                <a:solidFill>
                  <a:schemeClr val="lt2"/>
                </a:solidFill>
                <a:latin typeface="Courier New"/>
                <a:ea typeface="Courier New"/>
                <a:cs typeface="Courier New"/>
                <a:sym typeface="Courier New"/>
              </a:rPr>
              <a:t>Many </a:t>
            </a:r>
            <a:r>
              <a:rPr lang="en" sz="900" i="1">
                <a:solidFill>
                  <a:schemeClr val="lt2"/>
                </a:solidFill>
                <a:latin typeface="Courier New"/>
                <a:ea typeface="Courier New"/>
                <a:cs typeface="Courier New"/>
                <a:sym typeface="Courier New"/>
              </a:rPr>
              <a:t>concepts</a:t>
            </a:r>
            <a:r>
              <a:rPr lang="en" sz="900">
                <a:solidFill>
                  <a:schemeClr val="lt2"/>
                </a:solidFill>
                <a:latin typeface="Courier New"/>
                <a:ea typeface="Courier New"/>
                <a:cs typeface="Courier New"/>
                <a:sym typeface="Courier New"/>
              </a:rPr>
              <a:t> are learned then demonstrated in the outcome</a:t>
            </a:r>
            <a:endParaRPr sz="900">
              <a:solidFill>
                <a:schemeClr val="lt2"/>
              </a:solidFill>
              <a:latin typeface="Courier New"/>
              <a:ea typeface="Courier New"/>
              <a:cs typeface="Courier New"/>
              <a:sym typeface="Courier New"/>
            </a:endParaRPr>
          </a:p>
          <a:p>
            <a:pPr marL="457200" lvl="0" indent="0" algn="l" rtl="0">
              <a:spcBef>
                <a:spcPts val="0"/>
              </a:spcBef>
              <a:spcAft>
                <a:spcPts val="0"/>
              </a:spcAft>
              <a:buNone/>
            </a:pPr>
            <a:r>
              <a:rPr lang="en" sz="900">
                <a:solidFill>
                  <a:schemeClr val="lt2"/>
                </a:solidFill>
                <a:latin typeface="Courier New"/>
                <a:ea typeface="Courier New"/>
                <a:cs typeface="Courier New"/>
                <a:sym typeface="Courier New"/>
              </a:rPr>
              <a:t>0-shot/few-shot modeling, large models already have an understanding of objects &amp; animals [knows horse, guesses zebra is similar]</a:t>
            </a:r>
            <a:r>
              <a:rPr lang="en" sz="1200">
                <a:solidFill>
                  <a:schemeClr val="lt2"/>
                </a:solidFill>
                <a:latin typeface="Courier New"/>
                <a:ea typeface="Courier New"/>
                <a:cs typeface="Courier New"/>
                <a:sym typeface="Courier New"/>
              </a:rPr>
              <a:t> </a:t>
            </a:r>
            <a:endParaRPr sz="1200">
              <a:solidFill>
                <a:schemeClr val="lt2"/>
              </a:solidFill>
              <a:latin typeface="Courier New"/>
              <a:ea typeface="Courier New"/>
              <a:cs typeface="Courier New"/>
              <a:sym typeface="Courier New"/>
            </a:endParaRPr>
          </a:p>
          <a:p>
            <a:pPr marL="457200" lvl="0" indent="0" algn="l" rtl="0">
              <a:spcBef>
                <a:spcPts val="0"/>
              </a:spcBef>
              <a:spcAft>
                <a:spcPts val="0"/>
              </a:spcAft>
              <a:buNone/>
            </a:pPr>
            <a:endParaRPr sz="1200">
              <a:solidFill>
                <a:schemeClr val="lt2"/>
              </a:solidFill>
              <a:latin typeface="Courier New"/>
              <a:ea typeface="Courier New"/>
              <a:cs typeface="Courier New"/>
              <a:sym typeface="Courier New"/>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Reviewed by people</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900">
                <a:solidFill>
                  <a:schemeClr val="lt2"/>
                </a:solidFill>
                <a:latin typeface="Courier New"/>
                <a:ea typeface="Courier New"/>
                <a:cs typeface="Courier New"/>
                <a:sym typeface="Courier New"/>
              </a:rPr>
              <a:t>As the decision gets more impactful, “human over the loop” will become normal</a:t>
            </a:r>
            <a:endParaRPr sz="900">
              <a:solidFill>
                <a:schemeClr val="lt2"/>
              </a:solidFill>
              <a:latin typeface="Courier New"/>
              <a:ea typeface="Courier New"/>
              <a:cs typeface="Courier New"/>
              <a:sym typeface="Courier New"/>
            </a:endParaRPr>
          </a:p>
          <a:p>
            <a:pPr marL="457200" lvl="0" indent="0" algn="l" rtl="0">
              <a:spcBef>
                <a:spcPts val="0"/>
              </a:spcBef>
              <a:spcAft>
                <a:spcPts val="0"/>
              </a:spcAft>
              <a:buNone/>
            </a:pPr>
            <a:endParaRPr sz="1200">
              <a:solidFill>
                <a:schemeClr val="lt1"/>
              </a:solidFill>
            </a:endParaRPr>
          </a:p>
        </p:txBody>
      </p:sp>
      <p:cxnSp>
        <p:nvCxnSpPr>
          <p:cNvPr id="6" name="Google Shape;1012;p134">
            <a:extLst>
              <a:ext uri="{FF2B5EF4-FFF2-40B4-BE49-F238E27FC236}">
                <a16:creationId xmlns:a16="http://schemas.microsoft.com/office/drawing/2014/main" id="{55BF6ED7-AE46-548C-EF49-FA3294FAA881}"/>
              </a:ext>
            </a:extLst>
          </p:cNvPr>
          <p:cNvCxnSpPr/>
          <p:nvPr/>
        </p:nvCxnSpPr>
        <p:spPr>
          <a:xfrm>
            <a:off x="5837150" y="1574140"/>
            <a:ext cx="2166900" cy="0"/>
          </a:xfrm>
          <a:prstGeom prst="straightConnector1">
            <a:avLst/>
          </a:prstGeom>
          <a:noFill/>
          <a:ln w="9525" cap="flat" cmpd="sng">
            <a:solidFill>
              <a:srgbClr val="1B3751"/>
            </a:solidFill>
            <a:prstDash val="solid"/>
            <a:round/>
            <a:headEnd type="none" w="med" len="med"/>
            <a:tailEnd type="none" w="med" len="med"/>
          </a:ln>
        </p:spPr>
      </p:cxnSp>
      <p:pic>
        <p:nvPicPr>
          <p:cNvPr id="7" name="Google Shape;1013;p134">
            <a:extLst>
              <a:ext uri="{FF2B5EF4-FFF2-40B4-BE49-F238E27FC236}">
                <a16:creationId xmlns:a16="http://schemas.microsoft.com/office/drawing/2014/main" id="{D4D22E93-C34B-7A40-D98B-7AF7A64A3984}"/>
              </a:ext>
            </a:extLst>
          </p:cNvPr>
          <p:cNvPicPr preferRelativeResize="0"/>
          <p:nvPr/>
        </p:nvPicPr>
        <p:blipFill>
          <a:blip r:embed="rId2">
            <a:alphaModFix/>
          </a:blip>
          <a:stretch>
            <a:fillRect/>
          </a:stretch>
        </p:blipFill>
        <p:spPr>
          <a:xfrm>
            <a:off x="738475" y="1762725"/>
            <a:ext cx="3409950" cy="1905000"/>
          </a:xfrm>
          <a:prstGeom prst="rect">
            <a:avLst/>
          </a:prstGeom>
          <a:noFill/>
          <a:ln>
            <a:noFill/>
          </a:ln>
        </p:spPr>
      </p:pic>
      <p:sp>
        <p:nvSpPr>
          <p:cNvPr id="8" name="Google Shape;1014;p134">
            <a:extLst>
              <a:ext uri="{FF2B5EF4-FFF2-40B4-BE49-F238E27FC236}">
                <a16:creationId xmlns:a16="http://schemas.microsoft.com/office/drawing/2014/main" id="{E61E6E7F-D40E-C389-6FD2-083792A23B8D}"/>
              </a:ext>
            </a:extLst>
          </p:cNvPr>
          <p:cNvSpPr/>
          <p:nvPr/>
        </p:nvSpPr>
        <p:spPr>
          <a:xfrm>
            <a:off x="25" y="42995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AI in 3-5 years will still NOT be generally intelligent, or self-aware but the tasks will be qualitative-augmentation.</a:t>
            </a:r>
            <a:endParaRPr sz="1100" i="0" u="none" strike="noStrike" cap="none">
              <a:solidFill>
                <a:srgbClr val="FFFFFF"/>
              </a:solidFill>
              <a:latin typeface="Titillium Web"/>
              <a:ea typeface="Titillium Web"/>
              <a:cs typeface="Titillium Web"/>
              <a:sym typeface="Titillium Web"/>
            </a:endParaRPr>
          </a:p>
        </p:txBody>
      </p:sp>
    </p:spTree>
    <p:extLst>
      <p:ext uri="{BB962C8B-B14F-4D97-AF65-F5344CB8AC3E}">
        <p14:creationId xmlns:p14="http://schemas.microsoft.com/office/powerpoint/2010/main" val="38676005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19;p135">
            <a:extLst>
              <a:ext uri="{FF2B5EF4-FFF2-40B4-BE49-F238E27FC236}">
                <a16:creationId xmlns:a16="http://schemas.microsoft.com/office/drawing/2014/main" id="{247B545B-0920-E80F-308E-E322E981729E}"/>
              </a:ext>
            </a:extLst>
          </p:cNvPr>
          <p:cNvSpPr txBox="1">
            <a:spLocks noGrp="1"/>
          </p:cNvSpPr>
          <p:nvPr>
            <p:ph type="title"/>
          </p:nvPr>
        </p:nvSpPr>
        <p:spPr>
          <a:xfrm>
            <a:off x="200075" y="320050"/>
            <a:ext cx="8814900" cy="369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2400"/>
              <a:t>AI in Journalism [societal understanding of events] &amp; content creation</a:t>
            </a:r>
            <a:endParaRPr sz="2400"/>
          </a:p>
        </p:txBody>
      </p:sp>
      <p:sp>
        <p:nvSpPr>
          <p:cNvPr id="4" name="Google Shape;1021;p135">
            <a:extLst>
              <a:ext uri="{FF2B5EF4-FFF2-40B4-BE49-F238E27FC236}">
                <a16:creationId xmlns:a16="http://schemas.microsoft.com/office/drawing/2014/main" id="{39A69CE3-0665-458D-4081-C58D341B5C22}"/>
              </a:ext>
            </a:extLst>
          </p:cNvPr>
          <p:cNvSpPr txBox="1"/>
          <p:nvPr/>
        </p:nvSpPr>
        <p:spPr>
          <a:xfrm>
            <a:off x="5756425" y="831350"/>
            <a:ext cx="2812500" cy="5142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800"/>
              </a:spcBef>
              <a:spcAft>
                <a:spcPts val="0"/>
              </a:spcAft>
              <a:buNone/>
            </a:pPr>
            <a:r>
              <a:rPr lang="en" sz="2000">
                <a:solidFill>
                  <a:schemeClr val="accent1"/>
                </a:solidFill>
                <a:latin typeface="Titillium Web ExtraLight"/>
                <a:ea typeface="Titillium Web ExtraLight"/>
                <a:cs typeface="Titillium Web ExtraLight"/>
                <a:sym typeface="Titillium Web ExtraLight"/>
              </a:rPr>
              <a:t>AI in Journalism</a:t>
            </a:r>
            <a:endParaRPr sz="1200" b="1">
              <a:solidFill>
                <a:srgbClr val="FF5600"/>
              </a:solidFill>
              <a:latin typeface="Roboto"/>
              <a:ea typeface="Roboto"/>
              <a:cs typeface="Roboto"/>
              <a:sym typeface="Roboto"/>
            </a:endParaRPr>
          </a:p>
        </p:txBody>
      </p:sp>
      <p:sp>
        <p:nvSpPr>
          <p:cNvPr id="5" name="Google Shape;1022;p135">
            <a:extLst>
              <a:ext uri="{FF2B5EF4-FFF2-40B4-BE49-F238E27FC236}">
                <a16:creationId xmlns:a16="http://schemas.microsoft.com/office/drawing/2014/main" id="{A7676F59-578B-5FF1-D360-06377EBC1A17}"/>
              </a:ext>
            </a:extLst>
          </p:cNvPr>
          <p:cNvSpPr txBox="1"/>
          <p:nvPr/>
        </p:nvSpPr>
        <p:spPr>
          <a:xfrm>
            <a:off x="5259400" y="1456650"/>
            <a:ext cx="3870900" cy="320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lt1"/>
                </a:solidFill>
                <a:latin typeface="Titillium Web"/>
                <a:ea typeface="Titillium Web"/>
                <a:cs typeface="Titillium Web"/>
                <a:sym typeface="Titillium Web"/>
              </a:rPr>
              <a:t>Here is a list of highly repeatable use cases of AI at the local level:</a:t>
            </a:r>
            <a:endParaRPr sz="1100">
              <a:solidFill>
                <a:schemeClr val="lt1"/>
              </a:solidFill>
              <a:latin typeface="Titillium Web"/>
              <a:ea typeface="Titillium Web"/>
              <a:cs typeface="Titillium Web"/>
              <a:sym typeface="Titillium Web"/>
            </a:endParaRPr>
          </a:p>
          <a:p>
            <a:pPr marL="0" lvl="0" indent="0" algn="l" rtl="0">
              <a:spcBef>
                <a:spcPts val="0"/>
              </a:spcBef>
              <a:spcAft>
                <a:spcPts val="0"/>
              </a:spcAft>
              <a:buNone/>
            </a:pPr>
            <a:endParaRPr sz="1100">
              <a:solidFill>
                <a:schemeClr val="lt1"/>
              </a:solidFill>
              <a:latin typeface="Titillium Web"/>
              <a:ea typeface="Titillium Web"/>
              <a:cs typeface="Titillium Web"/>
              <a:sym typeface="Titillium Web"/>
            </a:endParaRPr>
          </a:p>
          <a:p>
            <a:pPr marL="457200" lvl="0" indent="-298450" algn="l" rtl="0">
              <a:spcBef>
                <a:spcPts val="0"/>
              </a:spcBef>
              <a:spcAft>
                <a:spcPts val="0"/>
              </a:spcAft>
              <a:buClr>
                <a:schemeClr val="accent2"/>
              </a:buClr>
              <a:buSzPts val="1100"/>
              <a:buFont typeface="Titillium Web"/>
              <a:buChar char="●"/>
            </a:pPr>
            <a:r>
              <a:rPr lang="en" sz="1100">
                <a:solidFill>
                  <a:schemeClr val="accent2"/>
                </a:solidFill>
                <a:latin typeface="Titillium Web"/>
                <a:ea typeface="Titillium Web"/>
                <a:cs typeface="Titillium Web"/>
                <a:sym typeface="Titillium Web"/>
              </a:rPr>
              <a:t>Templated sports, schools, real estate, and other stories.</a:t>
            </a:r>
            <a:endParaRPr sz="1100">
              <a:solidFill>
                <a:schemeClr val="accent2"/>
              </a:solidFill>
              <a:latin typeface="Titillium Web"/>
              <a:ea typeface="Titillium Web"/>
              <a:cs typeface="Titillium Web"/>
              <a:sym typeface="Titillium Web"/>
            </a:endParaRPr>
          </a:p>
          <a:p>
            <a:pPr marL="457200" lvl="0" indent="-298450" algn="l" rtl="0">
              <a:spcBef>
                <a:spcPts val="0"/>
              </a:spcBef>
              <a:spcAft>
                <a:spcPts val="0"/>
              </a:spcAft>
              <a:buClr>
                <a:schemeClr val="lt1"/>
              </a:buClr>
              <a:buSzPts val="1100"/>
              <a:buFont typeface="Titillium Web"/>
              <a:buChar char="●"/>
            </a:pPr>
            <a:r>
              <a:rPr lang="en" sz="1100">
                <a:solidFill>
                  <a:schemeClr val="lt1"/>
                </a:solidFill>
                <a:latin typeface="Titillium Web"/>
                <a:ea typeface="Titillium Web"/>
                <a:cs typeface="Titillium Web"/>
                <a:sym typeface="Titillium Web"/>
              </a:rPr>
              <a:t>Reporting tools including transcription services, entity extraction from documents, claim/fact identification, social media event detection.</a:t>
            </a:r>
            <a:endParaRPr sz="1100">
              <a:solidFill>
                <a:schemeClr val="lt1"/>
              </a:solidFill>
              <a:latin typeface="Titillium Web"/>
              <a:ea typeface="Titillium Web"/>
              <a:cs typeface="Titillium Web"/>
              <a:sym typeface="Titillium Web"/>
            </a:endParaRPr>
          </a:p>
          <a:p>
            <a:pPr marL="457200" lvl="0" indent="-298450" algn="l" rtl="0">
              <a:spcBef>
                <a:spcPts val="0"/>
              </a:spcBef>
              <a:spcAft>
                <a:spcPts val="0"/>
              </a:spcAft>
              <a:buClr>
                <a:schemeClr val="lt1"/>
              </a:buClr>
              <a:buSzPts val="1100"/>
              <a:buFont typeface="Titillium Web"/>
              <a:buChar char="●"/>
            </a:pPr>
            <a:r>
              <a:rPr lang="en" sz="1100">
                <a:solidFill>
                  <a:schemeClr val="lt1"/>
                </a:solidFill>
                <a:latin typeface="Titillium Web"/>
                <a:ea typeface="Titillium Web"/>
                <a:cs typeface="Titillium Web"/>
                <a:sym typeface="Titillium Web"/>
              </a:rPr>
              <a:t>Engagement helpers, such as the KPCC / LAist Covid-19 question sorting system.</a:t>
            </a:r>
            <a:endParaRPr sz="1100">
              <a:solidFill>
                <a:schemeClr val="lt1"/>
              </a:solidFill>
              <a:latin typeface="Titillium Web"/>
              <a:ea typeface="Titillium Web"/>
              <a:cs typeface="Titillium Web"/>
              <a:sym typeface="Titillium Web"/>
            </a:endParaRPr>
          </a:p>
          <a:p>
            <a:pPr marL="457200" lvl="0" indent="-298450" algn="l" rtl="0">
              <a:spcBef>
                <a:spcPts val="0"/>
              </a:spcBef>
              <a:spcAft>
                <a:spcPts val="0"/>
              </a:spcAft>
              <a:buClr>
                <a:schemeClr val="lt1"/>
              </a:buClr>
              <a:buSzPts val="1100"/>
              <a:buFont typeface="Titillium Web"/>
              <a:buChar char="●"/>
            </a:pPr>
            <a:r>
              <a:rPr lang="en" sz="1100">
                <a:solidFill>
                  <a:schemeClr val="lt1"/>
                </a:solidFill>
                <a:latin typeface="Titillium Web"/>
                <a:ea typeface="Titillium Web"/>
                <a:cs typeface="Titillium Web"/>
                <a:sym typeface="Titillium Web"/>
              </a:rPr>
              <a:t>Dynamic paywalls and subscriber prediction algorithms.</a:t>
            </a:r>
            <a:endParaRPr sz="1100">
              <a:solidFill>
                <a:schemeClr val="lt1"/>
              </a:solidFill>
              <a:latin typeface="Titillium Web"/>
              <a:ea typeface="Titillium Web"/>
              <a:cs typeface="Titillium Web"/>
              <a:sym typeface="Titillium Web"/>
            </a:endParaRPr>
          </a:p>
          <a:p>
            <a:pPr marL="457200" lvl="0" indent="-298450" algn="l" rtl="0">
              <a:spcBef>
                <a:spcPts val="0"/>
              </a:spcBef>
              <a:spcAft>
                <a:spcPts val="0"/>
              </a:spcAft>
              <a:buClr>
                <a:schemeClr val="accent2"/>
              </a:buClr>
              <a:buSzPts val="1100"/>
              <a:buFont typeface="Titillium Web"/>
              <a:buChar char="●"/>
            </a:pPr>
            <a:r>
              <a:rPr lang="en" sz="1100">
                <a:solidFill>
                  <a:schemeClr val="accent2"/>
                </a:solidFill>
                <a:latin typeface="Titillium Web"/>
                <a:ea typeface="Titillium Web"/>
                <a:cs typeface="Titillium Web"/>
                <a:sym typeface="Titillium Web"/>
              </a:rPr>
              <a:t>Recommendation engines.</a:t>
            </a:r>
            <a:endParaRPr sz="1100">
              <a:solidFill>
                <a:schemeClr val="accent2"/>
              </a:solidFill>
              <a:latin typeface="Titillium Web"/>
              <a:ea typeface="Titillium Web"/>
              <a:cs typeface="Titillium Web"/>
              <a:sym typeface="Titillium Web"/>
            </a:endParaRPr>
          </a:p>
          <a:p>
            <a:pPr marL="457200" lvl="0" indent="-298450" algn="l" rtl="0">
              <a:spcBef>
                <a:spcPts val="0"/>
              </a:spcBef>
              <a:spcAft>
                <a:spcPts val="0"/>
              </a:spcAft>
              <a:buClr>
                <a:schemeClr val="accent2"/>
              </a:buClr>
              <a:buSzPts val="1100"/>
              <a:buFont typeface="Titillium Web"/>
              <a:buChar char="●"/>
            </a:pPr>
            <a:r>
              <a:rPr lang="en" sz="1100">
                <a:solidFill>
                  <a:schemeClr val="accent2"/>
                </a:solidFill>
                <a:latin typeface="Titillium Web"/>
                <a:ea typeface="Titillium Web"/>
                <a:cs typeface="Titillium Web"/>
                <a:sym typeface="Titillium Web"/>
              </a:rPr>
              <a:t>Photo searching and tagging systems.</a:t>
            </a:r>
            <a:endParaRPr sz="1100">
              <a:solidFill>
                <a:schemeClr val="accent2"/>
              </a:solidFill>
              <a:latin typeface="Titillium Web"/>
              <a:ea typeface="Titillium Web"/>
              <a:cs typeface="Titillium Web"/>
              <a:sym typeface="Titillium Web"/>
            </a:endParaRPr>
          </a:p>
          <a:p>
            <a:pPr marL="457200" lvl="0" indent="-298450" algn="l" rtl="0">
              <a:spcBef>
                <a:spcPts val="0"/>
              </a:spcBef>
              <a:spcAft>
                <a:spcPts val="0"/>
              </a:spcAft>
              <a:buClr>
                <a:schemeClr val="accent2"/>
              </a:buClr>
              <a:buSzPts val="1100"/>
              <a:buFont typeface="Titillium Web"/>
              <a:buChar char="●"/>
            </a:pPr>
            <a:r>
              <a:rPr lang="en" sz="1100">
                <a:solidFill>
                  <a:schemeClr val="accent2"/>
                </a:solidFill>
                <a:latin typeface="Titillium Web"/>
                <a:ea typeface="Titillium Web"/>
                <a:cs typeface="Titillium Web"/>
                <a:sym typeface="Titillium Web"/>
              </a:rPr>
              <a:t>Homepage curation systems.</a:t>
            </a:r>
            <a:endParaRPr sz="1100">
              <a:solidFill>
                <a:schemeClr val="accent2"/>
              </a:solidFill>
              <a:latin typeface="Titillium Web"/>
              <a:ea typeface="Titillium Web"/>
              <a:cs typeface="Titillium Web"/>
              <a:sym typeface="Titillium Web"/>
            </a:endParaRPr>
          </a:p>
          <a:p>
            <a:pPr marL="457200" lvl="0" indent="-298450" algn="l" rtl="0">
              <a:spcBef>
                <a:spcPts val="0"/>
              </a:spcBef>
              <a:spcAft>
                <a:spcPts val="0"/>
              </a:spcAft>
              <a:buClr>
                <a:schemeClr val="accent2"/>
              </a:buClr>
              <a:buSzPts val="1100"/>
              <a:buFont typeface="Titillium Web"/>
              <a:buChar char="●"/>
            </a:pPr>
            <a:r>
              <a:rPr lang="en" sz="1100">
                <a:solidFill>
                  <a:schemeClr val="accent2"/>
                </a:solidFill>
                <a:latin typeface="Titillium Web"/>
                <a:ea typeface="Titillium Web"/>
                <a:cs typeface="Titillium Web"/>
                <a:sym typeface="Titillium Web"/>
              </a:rPr>
              <a:t>Self-critique systems, monitoring gender and racial bias in stories.</a:t>
            </a:r>
            <a:endParaRPr sz="1100">
              <a:solidFill>
                <a:schemeClr val="accent2"/>
              </a:solidFill>
              <a:latin typeface="Titillium Web"/>
              <a:ea typeface="Titillium Web"/>
              <a:cs typeface="Titillium Web"/>
              <a:sym typeface="Titillium Web"/>
            </a:endParaRPr>
          </a:p>
          <a:p>
            <a:pPr marL="457200" lvl="0" indent="0" algn="l" rtl="0">
              <a:spcBef>
                <a:spcPts val="0"/>
              </a:spcBef>
              <a:spcAft>
                <a:spcPts val="0"/>
              </a:spcAft>
              <a:buNone/>
            </a:pPr>
            <a:endParaRPr sz="900">
              <a:solidFill>
                <a:schemeClr val="lt1"/>
              </a:solidFill>
            </a:endParaRPr>
          </a:p>
        </p:txBody>
      </p:sp>
      <p:cxnSp>
        <p:nvCxnSpPr>
          <p:cNvPr id="6" name="Google Shape;1023;p135">
            <a:extLst>
              <a:ext uri="{FF2B5EF4-FFF2-40B4-BE49-F238E27FC236}">
                <a16:creationId xmlns:a16="http://schemas.microsoft.com/office/drawing/2014/main" id="{DB2C57B3-6382-81AA-9A2D-B31436298694}"/>
              </a:ext>
            </a:extLst>
          </p:cNvPr>
          <p:cNvCxnSpPr/>
          <p:nvPr/>
        </p:nvCxnSpPr>
        <p:spPr>
          <a:xfrm>
            <a:off x="6079225" y="1324915"/>
            <a:ext cx="2166900" cy="0"/>
          </a:xfrm>
          <a:prstGeom prst="straightConnector1">
            <a:avLst/>
          </a:prstGeom>
          <a:noFill/>
          <a:ln w="9525" cap="flat" cmpd="sng">
            <a:solidFill>
              <a:srgbClr val="1B3751"/>
            </a:solidFill>
            <a:prstDash val="solid"/>
            <a:round/>
            <a:headEnd type="none" w="med" len="med"/>
            <a:tailEnd type="none" w="med" len="med"/>
          </a:ln>
        </p:spPr>
      </p:cxnSp>
      <p:pic>
        <p:nvPicPr>
          <p:cNvPr id="7" name="Google Shape;1024;p135">
            <a:extLst>
              <a:ext uri="{FF2B5EF4-FFF2-40B4-BE49-F238E27FC236}">
                <a16:creationId xmlns:a16="http://schemas.microsoft.com/office/drawing/2014/main" id="{D9D813BD-6C73-BB5C-EE71-BAC4375474C7}"/>
              </a:ext>
            </a:extLst>
          </p:cNvPr>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200075" y="1777750"/>
            <a:ext cx="4954600" cy="2115007"/>
          </a:xfrm>
          <a:prstGeom prst="rect">
            <a:avLst/>
          </a:prstGeom>
          <a:noFill/>
          <a:ln>
            <a:noFill/>
          </a:ln>
        </p:spPr>
      </p:pic>
    </p:spTree>
    <p:extLst>
      <p:ext uri="{BB962C8B-B14F-4D97-AF65-F5344CB8AC3E}">
        <p14:creationId xmlns:p14="http://schemas.microsoft.com/office/powerpoint/2010/main" val="38214579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000CF-250A-BDA5-F5C7-C9F97BE26FD6}"/>
              </a:ext>
            </a:extLst>
          </p:cNvPr>
          <p:cNvSpPr>
            <a:spLocks noGrp="1"/>
          </p:cNvSpPr>
          <p:nvPr>
            <p:ph type="title"/>
          </p:nvPr>
        </p:nvSpPr>
        <p:spPr/>
        <p:txBody>
          <a:bodyPr/>
          <a:lstStyle/>
          <a:p>
            <a:endParaRPr lang="en-US"/>
          </a:p>
        </p:txBody>
      </p:sp>
      <p:sp>
        <p:nvSpPr>
          <p:cNvPr id="3" name="Google Shape;1041;p137">
            <a:extLst>
              <a:ext uri="{FF2B5EF4-FFF2-40B4-BE49-F238E27FC236}">
                <a16:creationId xmlns:a16="http://schemas.microsoft.com/office/drawing/2014/main" id="{2836EC5E-D782-0D48-F7DB-75D49B38D85C}"/>
              </a:ext>
            </a:extLst>
          </p:cNvPr>
          <p:cNvSpPr txBox="1"/>
          <p:nvPr/>
        </p:nvSpPr>
        <p:spPr>
          <a:xfrm>
            <a:off x="236100" y="738800"/>
            <a:ext cx="8671800" cy="1215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2400"/>
              </a:spcBef>
              <a:spcAft>
                <a:spcPts val="0"/>
              </a:spcAft>
              <a:buNone/>
            </a:pPr>
            <a:r>
              <a:rPr lang="en" sz="1800" b="1" dirty="0">
                <a:solidFill>
                  <a:srgbClr val="3F51B5"/>
                </a:solidFill>
              </a:rPr>
              <a:t>The Ethics of AI in Content Creation is Complicated and Fraught with Peril</a:t>
            </a:r>
            <a:endParaRPr sz="1800" b="1" dirty="0">
              <a:solidFill>
                <a:schemeClr val="lt1"/>
              </a:solidFill>
            </a:endParaRPr>
          </a:p>
          <a:p>
            <a:pPr marL="0" lvl="0" indent="0" algn="l" rtl="0">
              <a:lnSpc>
                <a:spcPct val="115000"/>
              </a:lnSpc>
              <a:spcBef>
                <a:spcPts val="1200"/>
              </a:spcBef>
              <a:spcAft>
                <a:spcPts val="1200"/>
              </a:spcAft>
              <a:buNone/>
            </a:pPr>
            <a:r>
              <a:rPr lang="en" sz="1100" dirty="0">
                <a:solidFill>
                  <a:schemeClr val="lt1"/>
                </a:solidFill>
              </a:rPr>
              <a:t>Artificial intelligence is the use of machines to perform tasks that were previously done by humans. Although AI has many potential benefits, it’s also creating a lot of ethical issues. More and more content is being created with artificial intelligence, and this isn’t always a good thing. People need to understand the effects that AI has on the world before they can create good content with it.</a:t>
            </a:r>
            <a:endParaRPr sz="1100" dirty="0">
              <a:solidFill>
                <a:schemeClr val="lt1"/>
              </a:solidFill>
            </a:endParaRPr>
          </a:p>
        </p:txBody>
      </p:sp>
      <p:sp>
        <p:nvSpPr>
          <p:cNvPr id="4" name="Google Shape;1042;p137">
            <a:extLst>
              <a:ext uri="{FF2B5EF4-FFF2-40B4-BE49-F238E27FC236}">
                <a16:creationId xmlns:a16="http://schemas.microsoft.com/office/drawing/2014/main" id="{1B8CFE6A-3FC0-8B5B-EE4C-BE589D172696}"/>
              </a:ext>
            </a:extLst>
          </p:cNvPr>
          <p:cNvSpPr txBox="1"/>
          <p:nvPr/>
        </p:nvSpPr>
        <p:spPr>
          <a:xfrm>
            <a:off x="132300" y="2736375"/>
            <a:ext cx="8879400" cy="1954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600" dirty="0">
                <a:solidFill>
                  <a:schemeClr val="lt2"/>
                </a:solidFill>
              </a:rPr>
              <a:t>First of all, AI is being used to create more content than ever before. Most people use AI to create their social media posts, marketing campaigns and other content. This is creating a lot of new problems with fairness and inclusion. Social media is extremely influential in the lives of many people, so creating inappropriate content based on AI can have a big impact on people's lives. Many people are worried that AI will make the world less inclusive and fair as time goes on.</a:t>
            </a:r>
            <a:endParaRPr sz="600" dirty="0">
              <a:solidFill>
                <a:schemeClr val="lt2"/>
              </a:solidFill>
            </a:endParaRPr>
          </a:p>
          <a:p>
            <a:pPr marL="0" lvl="0" indent="0" algn="l" rtl="0">
              <a:lnSpc>
                <a:spcPct val="115000"/>
              </a:lnSpc>
              <a:spcBef>
                <a:spcPts val="1200"/>
              </a:spcBef>
              <a:spcAft>
                <a:spcPts val="0"/>
              </a:spcAft>
              <a:buNone/>
            </a:pPr>
            <a:r>
              <a:rPr lang="en" sz="600" dirty="0">
                <a:solidFill>
                  <a:schemeClr val="lt2"/>
                </a:solidFill>
              </a:rPr>
              <a:t>Another issue with AI-created content is that it’s generally inaccessible to people with disabilities. Most AI-created content is only seen by people with smartphones, computers or internet access. This excludes many people from seeing the latest trends and ideas. Fixing this wouldn’t be too difficult— but there needs to be a change in attitude when it comes to accessibility issues. People need to make sure their work is accessible before releasing it to the public.</a:t>
            </a:r>
            <a:endParaRPr sz="600" dirty="0">
              <a:solidFill>
                <a:schemeClr val="lt2"/>
              </a:solidFill>
            </a:endParaRPr>
          </a:p>
          <a:p>
            <a:pPr marL="0" lvl="0" indent="0" algn="l" rtl="0">
              <a:lnSpc>
                <a:spcPct val="115000"/>
              </a:lnSpc>
              <a:spcBef>
                <a:spcPts val="1200"/>
              </a:spcBef>
              <a:spcAft>
                <a:spcPts val="0"/>
              </a:spcAft>
              <a:buNone/>
            </a:pPr>
            <a:r>
              <a:rPr lang="en" sz="600" dirty="0">
                <a:solidFill>
                  <a:schemeClr val="lt2"/>
                </a:solidFill>
              </a:rPr>
              <a:t>Many people are also concerned about how AI will affect human relationships in the future. Many relationships are now based on instant communication through social media platforms like Facebook, Instagram and Twitter. However, most of these platforms are powered by artificial intelligence instead of human creators. This means no one is responsible for what goes on those platforms— which leads to an unfair advantage over non-users in any public or private discussions. People need to be careful when using these platforms when artificial intelligence is involved; otherwise, they could end up hurting others without realizing it.</a:t>
            </a:r>
            <a:endParaRPr sz="600" dirty="0">
              <a:solidFill>
                <a:schemeClr val="lt2"/>
              </a:solidFill>
            </a:endParaRPr>
          </a:p>
          <a:p>
            <a:pPr marL="0" lvl="0" indent="0" algn="l" rtl="0">
              <a:lnSpc>
                <a:spcPct val="115000"/>
              </a:lnSpc>
              <a:spcBef>
                <a:spcPts val="1200"/>
              </a:spcBef>
              <a:spcAft>
                <a:spcPts val="0"/>
              </a:spcAft>
              <a:buNone/>
            </a:pPr>
            <a:r>
              <a:rPr lang="en" sz="600" dirty="0">
                <a:solidFill>
                  <a:schemeClr val="lt2"/>
                </a:solidFill>
              </a:rPr>
              <a:t>Many governments are also considering laws to regulate how AI affects the world and its citizens. China and India have especially strict laws when it comes to using AI in government systems. They want their governments to be completely trustworthy and non-invasive at all times. Other countries have similar regulations regarding government use of AI as well; both sides want to ensure their systems are ethical before they release them to the public.</a:t>
            </a:r>
            <a:endParaRPr sz="600" dirty="0">
              <a:solidFill>
                <a:schemeClr val="lt2"/>
              </a:solidFill>
            </a:endParaRPr>
          </a:p>
          <a:p>
            <a:pPr marL="0" lvl="0" indent="0" algn="l" rtl="0">
              <a:lnSpc>
                <a:spcPct val="115000"/>
              </a:lnSpc>
              <a:spcBef>
                <a:spcPts val="1200"/>
              </a:spcBef>
              <a:spcAft>
                <a:spcPts val="1200"/>
              </a:spcAft>
              <a:buNone/>
            </a:pPr>
            <a:r>
              <a:rPr lang="en" sz="600" dirty="0">
                <a:solidFill>
                  <a:schemeClr val="lt2"/>
                </a:solidFill>
              </a:rPr>
              <a:t>There’s a lot of potential in artificial intelligence, but we need to do our due diligence before we can fully utilize its power for good. Many countries are passing laws regarding how AI affects our society; social media is creating new problems with accessibility and unfairness; and our content creation processes aren’t always ethical either. We need to make sure we understand these issues before we start implementing artificial intelligence into our lives.</a:t>
            </a:r>
            <a:endParaRPr sz="600" dirty="0">
              <a:solidFill>
                <a:schemeClr val="lt2"/>
              </a:solidFill>
            </a:endParaRPr>
          </a:p>
        </p:txBody>
      </p:sp>
    </p:spTree>
    <p:extLst>
      <p:ext uri="{BB962C8B-B14F-4D97-AF65-F5344CB8AC3E}">
        <p14:creationId xmlns:p14="http://schemas.microsoft.com/office/powerpoint/2010/main" val="41945129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47;p138">
            <a:extLst>
              <a:ext uri="{FF2B5EF4-FFF2-40B4-BE49-F238E27FC236}">
                <a16:creationId xmlns:a16="http://schemas.microsoft.com/office/drawing/2014/main" id="{70BC1085-5348-EF57-5C59-A0CD01398F61}"/>
              </a:ext>
            </a:extLst>
          </p:cNvPr>
          <p:cNvSpPr txBox="1">
            <a:spLocks/>
          </p:cNvSpPr>
          <p:nvPr/>
        </p:nvSpPr>
        <p:spPr>
          <a:xfrm>
            <a:off x="397825" y="320040"/>
            <a:ext cx="7886700" cy="4002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a:t>Human-led AI supported design</a:t>
            </a:r>
          </a:p>
        </p:txBody>
      </p:sp>
      <p:sp>
        <p:nvSpPr>
          <p:cNvPr id="4" name="Google Shape;1048;p138">
            <a:extLst>
              <a:ext uri="{FF2B5EF4-FFF2-40B4-BE49-F238E27FC236}">
                <a16:creationId xmlns:a16="http://schemas.microsoft.com/office/drawing/2014/main" id="{791B2798-36F3-9E99-8E9D-68960F1931A1}"/>
              </a:ext>
            </a:extLst>
          </p:cNvPr>
          <p:cNvSpPr txBox="1"/>
          <p:nvPr/>
        </p:nvSpPr>
        <p:spPr>
          <a:xfrm>
            <a:off x="5510350" y="4584925"/>
            <a:ext cx="3673800" cy="3078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800">
                <a:solidFill>
                  <a:srgbClr val="595959"/>
                </a:solidFill>
                <a:latin typeface="Titillium Web ExtraLight"/>
                <a:ea typeface="Titillium Web ExtraLight"/>
                <a:cs typeface="Titillium Web ExtraLight"/>
                <a:sym typeface="Titillium Web ExtraLight"/>
              </a:rPr>
              <a:t>Source:	 </a:t>
            </a:r>
            <a:r>
              <a:rPr lang="en" sz="800" u="sng">
                <a:solidFill>
                  <a:schemeClr val="hlink"/>
                </a:solidFill>
                <a:latin typeface="Titillium Web ExtraLight"/>
                <a:ea typeface="Titillium Web ExtraLight"/>
                <a:cs typeface="Titillium Web ExtraLight"/>
                <a:sym typeface="Titillium Web ExtraLight"/>
                <a:hlinkClick r:id="rId2"/>
              </a:rPr>
              <a:t>https://i.huffpost.com/gen/1644664/thumbs/r-LATTE-ART-403xFB.jpg</a:t>
            </a:r>
            <a:endParaRPr sz="800">
              <a:latin typeface="Titillium Web ExtraLight"/>
              <a:ea typeface="Titillium Web ExtraLight"/>
              <a:cs typeface="Titillium Web ExtraLight"/>
              <a:sym typeface="Titillium Web ExtraLight"/>
            </a:endParaRPr>
          </a:p>
        </p:txBody>
      </p:sp>
      <p:sp>
        <p:nvSpPr>
          <p:cNvPr id="5" name="Google Shape;1049;p138">
            <a:extLst>
              <a:ext uri="{FF2B5EF4-FFF2-40B4-BE49-F238E27FC236}">
                <a16:creationId xmlns:a16="http://schemas.microsoft.com/office/drawing/2014/main" id="{B06787BB-FFC6-B43D-8F36-744BFC135062}"/>
              </a:ext>
            </a:extLst>
          </p:cNvPr>
          <p:cNvSpPr txBox="1"/>
          <p:nvPr/>
        </p:nvSpPr>
        <p:spPr>
          <a:xfrm>
            <a:off x="5227225" y="831350"/>
            <a:ext cx="3673800" cy="5142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800"/>
              </a:spcBef>
              <a:spcAft>
                <a:spcPts val="0"/>
              </a:spcAft>
              <a:buNone/>
            </a:pPr>
            <a:r>
              <a:rPr lang="en" sz="1500">
                <a:solidFill>
                  <a:schemeClr val="accent1"/>
                </a:solidFill>
                <a:latin typeface="Titillium Web ExtraLight"/>
                <a:ea typeface="Titillium Web ExtraLight"/>
                <a:cs typeface="Titillium Web ExtraLight"/>
                <a:sym typeface="Titillium Web ExtraLight"/>
              </a:rPr>
              <a:t>Augmented Design Including product design</a:t>
            </a:r>
            <a:endParaRPr sz="700" b="1">
              <a:solidFill>
                <a:srgbClr val="FF5600"/>
              </a:solidFill>
              <a:latin typeface="Roboto"/>
              <a:ea typeface="Roboto"/>
              <a:cs typeface="Roboto"/>
              <a:sym typeface="Roboto"/>
            </a:endParaRPr>
          </a:p>
        </p:txBody>
      </p:sp>
      <p:sp>
        <p:nvSpPr>
          <p:cNvPr id="6" name="Google Shape;1050;p138">
            <a:extLst>
              <a:ext uri="{FF2B5EF4-FFF2-40B4-BE49-F238E27FC236}">
                <a16:creationId xmlns:a16="http://schemas.microsoft.com/office/drawing/2014/main" id="{2842C95A-D84F-7D3C-6D5B-CBFBA6B35855}"/>
              </a:ext>
            </a:extLst>
          </p:cNvPr>
          <p:cNvSpPr txBox="1"/>
          <p:nvPr/>
        </p:nvSpPr>
        <p:spPr>
          <a:xfrm>
            <a:off x="5227225" y="1729163"/>
            <a:ext cx="3870900" cy="1970100"/>
          </a:xfrm>
          <a:prstGeom prst="rect">
            <a:avLst/>
          </a:prstGeom>
          <a:noFill/>
          <a:ln>
            <a:noFill/>
          </a:ln>
        </p:spPr>
        <p:txBody>
          <a:bodyPr spcFirstLastPara="1" wrap="square" lIns="91425" tIns="91425" rIns="91425" bIns="91425" anchor="t" anchorCtr="0">
            <a:spAutoFit/>
          </a:bodyPr>
          <a:lstStyle/>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Change backgrounds with text or voice input will be commonplace</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“Remove people”</a:t>
            </a:r>
            <a:endParaRPr sz="1200">
              <a:solidFill>
                <a:schemeClr val="lt1"/>
              </a:solidFill>
              <a:latin typeface="Titillium Web"/>
              <a:ea typeface="Titillium Web"/>
              <a:cs typeface="Titillium Web"/>
              <a:sym typeface="Titillium Web"/>
            </a:endParaRPr>
          </a:p>
          <a:p>
            <a:pPr marL="457200" lvl="0" indent="0" algn="l" rtl="0">
              <a:spcBef>
                <a:spcPts val="0"/>
              </a:spcBef>
              <a:spcAft>
                <a:spcPts val="0"/>
              </a:spcAft>
              <a:buNone/>
            </a:pPr>
            <a:endParaRPr>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Not just images; domain specific</a:t>
            </a:r>
            <a:endParaRPr sz="1200">
              <a:solidFill>
                <a:schemeClr val="lt2"/>
              </a:solidFill>
              <a:latin typeface="Courier New"/>
              <a:ea typeface="Courier New"/>
              <a:cs typeface="Courier New"/>
              <a:sym typeface="Courier New"/>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“engineering diagram of an airplane”</a:t>
            </a:r>
            <a:endParaRPr sz="1200">
              <a:solidFill>
                <a:schemeClr val="lt2"/>
              </a:solidFill>
              <a:latin typeface="Courier New"/>
              <a:ea typeface="Courier New"/>
              <a:cs typeface="Courier New"/>
              <a:sym typeface="Courier New"/>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“architectural diagram of a bridge”</a:t>
            </a:r>
            <a:endParaRPr sz="1200">
              <a:solidFill>
                <a:schemeClr val="lt2"/>
              </a:solidFill>
              <a:latin typeface="Courier New"/>
              <a:ea typeface="Courier New"/>
              <a:cs typeface="Courier New"/>
              <a:sym typeface="Courier New"/>
            </a:endParaRPr>
          </a:p>
          <a:p>
            <a:pPr marL="457200" lvl="0" indent="0" algn="l" rtl="0">
              <a:spcBef>
                <a:spcPts val="0"/>
              </a:spcBef>
              <a:spcAft>
                <a:spcPts val="0"/>
              </a:spcAft>
              <a:buNone/>
            </a:pPr>
            <a:endParaRPr sz="1200">
              <a:solidFill>
                <a:schemeClr val="lt1"/>
              </a:solidFill>
            </a:endParaRPr>
          </a:p>
        </p:txBody>
      </p:sp>
      <p:cxnSp>
        <p:nvCxnSpPr>
          <p:cNvPr id="7" name="Google Shape;1051;p138">
            <a:extLst>
              <a:ext uri="{FF2B5EF4-FFF2-40B4-BE49-F238E27FC236}">
                <a16:creationId xmlns:a16="http://schemas.microsoft.com/office/drawing/2014/main" id="{288B29AF-3E23-03E0-846B-837B1BC8A32C}"/>
              </a:ext>
            </a:extLst>
          </p:cNvPr>
          <p:cNvCxnSpPr/>
          <p:nvPr/>
        </p:nvCxnSpPr>
        <p:spPr>
          <a:xfrm>
            <a:off x="6079225" y="1324915"/>
            <a:ext cx="2166900" cy="0"/>
          </a:xfrm>
          <a:prstGeom prst="straightConnector1">
            <a:avLst/>
          </a:prstGeom>
          <a:noFill/>
          <a:ln w="9525" cap="flat" cmpd="sng">
            <a:solidFill>
              <a:srgbClr val="1B3751"/>
            </a:solidFill>
            <a:prstDash val="solid"/>
            <a:round/>
            <a:headEnd type="none" w="med" len="med"/>
            <a:tailEnd type="none" w="med" len="med"/>
          </a:ln>
        </p:spPr>
      </p:cxnSp>
      <p:pic>
        <p:nvPicPr>
          <p:cNvPr id="8" name="Google Shape;1052;p138">
            <a:extLst>
              <a:ext uri="{FF2B5EF4-FFF2-40B4-BE49-F238E27FC236}">
                <a16:creationId xmlns:a16="http://schemas.microsoft.com/office/drawing/2014/main" id="{E467982B-1442-E1E2-3407-C554BA7A1068}"/>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624875" y="1054000"/>
            <a:ext cx="3409949" cy="1918105"/>
          </a:xfrm>
          <a:prstGeom prst="rect">
            <a:avLst/>
          </a:prstGeom>
          <a:noFill/>
          <a:ln>
            <a:noFill/>
          </a:ln>
        </p:spPr>
      </p:pic>
      <p:pic>
        <p:nvPicPr>
          <p:cNvPr id="9" name="Google Shape;1053;p138">
            <a:extLst>
              <a:ext uri="{FF2B5EF4-FFF2-40B4-BE49-F238E27FC236}">
                <a16:creationId xmlns:a16="http://schemas.microsoft.com/office/drawing/2014/main" id="{AB59C974-737F-CD8C-713B-3A2EAFDB4C59}"/>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624875" y="3017390"/>
            <a:ext cx="1869925" cy="1875329"/>
          </a:xfrm>
          <a:prstGeom prst="rect">
            <a:avLst/>
          </a:prstGeom>
          <a:noFill/>
          <a:ln>
            <a:noFill/>
          </a:ln>
        </p:spPr>
      </p:pic>
      <p:pic>
        <p:nvPicPr>
          <p:cNvPr id="10" name="Google Shape;1054;p138">
            <a:extLst>
              <a:ext uri="{FF2B5EF4-FFF2-40B4-BE49-F238E27FC236}">
                <a16:creationId xmlns:a16="http://schemas.microsoft.com/office/drawing/2014/main" id="{8D9CD619-8335-ADF2-3F15-DE8CE5F14078}"/>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2569600" y="3017405"/>
            <a:ext cx="1869915" cy="1875320"/>
          </a:xfrm>
          <a:prstGeom prst="rect">
            <a:avLst/>
          </a:prstGeom>
          <a:noFill/>
          <a:ln>
            <a:noFill/>
          </a:ln>
        </p:spPr>
      </p:pic>
    </p:spTree>
    <p:extLst>
      <p:ext uri="{BB962C8B-B14F-4D97-AF65-F5344CB8AC3E}">
        <p14:creationId xmlns:p14="http://schemas.microsoft.com/office/powerpoint/2010/main" val="30962162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74;p141">
            <a:extLst>
              <a:ext uri="{FF2B5EF4-FFF2-40B4-BE49-F238E27FC236}">
                <a16:creationId xmlns:a16="http://schemas.microsoft.com/office/drawing/2014/main" id="{D7E48CA9-C278-A578-76DA-059D9FDB0D4D}"/>
              </a:ext>
            </a:extLst>
          </p:cNvPr>
          <p:cNvSpPr txBox="1">
            <a:spLocks/>
          </p:cNvSpPr>
          <p:nvPr/>
        </p:nvSpPr>
        <p:spPr>
          <a:xfrm>
            <a:off x="103187" y="190424"/>
            <a:ext cx="2995614" cy="276999"/>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900" u="sng" dirty="0">
                <a:solidFill>
                  <a:schemeClr val="accent1"/>
                </a:solidFill>
                <a:latin typeface="Titillium Web"/>
                <a:ea typeface="Titillium Web"/>
                <a:cs typeface="Titillium Web"/>
                <a:sym typeface="Titillium Web"/>
                <a:hlinkClick r:id="rId2">
                  <a:extLst>
                    <a:ext uri="{A12FA001-AC4F-418D-AE19-62706E023703}">
                      <ahyp:hlinkClr xmlns:ahyp="http://schemas.microsoft.com/office/drawing/2018/hyperlinkcolor" val="tx"/>
                    </a:ext>
                  </a:extLst>
                </a:hlinkClick>
              </a:rPr>
              <a:t>https://huggingface.co/spaces/stabilityai/stable-diffusion</a:t>
            </a:r>
            <a:r>
              <a:rPr lang="en-US" sz="900" dirty="0"/>
              <a:t> </a:t>
            </a:r>
          </a:p>
          <a:p>
            <a:endParaRPr lang="en-US" sz="1100" dirty="0"/>
          </a:p>
        </p:txBody>
      </p:sp>
      <p:sp>
        <p:nvSpPr>
          <p:cNvPr id="5" name="Google Shape;1076;p141">
            <a:extLst>
              <a:ext uri="{FF2B5EF4-FFF2-40B4-BE49-F238E27FC236}">
                <a16:creationId xmlns:a16="http://schemas.microsoft.com/office/drawing/2014/main" id="{1267E380-FAA3-E912-B7EF-E72ECCEFABF6}"/>
              </a:ext>
            </a:extLst>
          </p:cNvPr>
          <p:cNvSpPr/>
          <p:nvPr/>
        </p:nvSpPr>
        <p:spPr>
          <a:xfrm>
            <a:off x="25" y="473643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These were generated without any editing, purely the model’s understanding of the concepts.</a:t>
            </a:r>
            <a:endParaRPr sz="1100" i="0" u="none" strike="noStrike" cap="none">
              <a:solidFill>
                <a:srgbClr val="FFFFFF"/>
              </a:solidFill>
              <a:latin typeface="Titillium Web"/>
              <a:ea typeface="Titillium Web"/>
              <a:cs typeface="Titillium Web"/>
              <a:sym typeface="Titillium Web"/>
            </a:endParaRPr>
          </a:p>
        </p:txBody>
      </p:sp>
      <p:pic>
        <p:nvPicPr>
          <p:cNvPr id="7" name="Google Shape;1078;p141">
            <a:extLst>
              <a:ext uri="{FF2B5EF4-FFF2-40B4-BE49-F238E27FC236}">
                <a16:creationId xmlns:a16="http://schemas.microsoft.com/office/drawing/2014/main" id="{613EB09B-2704-7A1E-EB53-4E1B4FC09C50}"/>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79106" y="595571"/>
            <a:ext cx="2243775" cy="2950328"/>
          </a:xfrm>
          <a:prstGeom prst="rect">
            <a:avLst/>
          </a:prstGeom>
          <a:noFill/>
          <a:ln>
            <a:noFill/>
          </a:ln>
        </p:spPr>
      </p:pic>
      <p:pic>
        <p:nvPicPr>
          <p:cNvPr id="8" name="Picture 7">
            <a:extLst>
              <a:ext uri="{FF2B5EF4-FFF2-40B4-BE49-F238E27FC236}">
                <a16:creationId xmlns:a16="http://schemas.microsoft.com/office/drawing/2014/main" id="{4E16FF48-6C6E-EFF6-51C9-46729E43AD7C}"/>
              </a:ext>
            </a:extLst>
          </p:cNvPr>
          <p:cNvPicPr>
            <a:picLocks noChangeAspect="1"/>
          </p:cNvPicPr>
          <p:nvPr/>
        </p:nvPicPr>
        <p:blipFill>
          <a:blip r:embed="rId4"/>
          <a:stretch>
            <a:fillRect/>
          </a:stretch>
        </p:blipFill>
        <p:spPr>
          <a:xfrm>
            <a:off x="5772150" y="356472"/>
            <a:ext cx="2884170" cy="729330"/>
          </a:xfrm>
          <a:prstGeom prst="rect">
            <a:avLst/>
          </a:prstGeom>
        </p:spPr>
      </p:pic>
      <p:sp>
        <p:nvSpPr>
          <p:cNvPr id="10" name="TextBox 9">
            <a:extLst>
              <a:ext uri="{FF2B5EF4-FFF2-40B4-BE49-F238E27FC236}">
                <a16:creationId xmlns:a16="http://schemas.microsoft.com/office/drawing/2014/main" id="{1C56D630-09C9-45E0-16E4-E02D24C5B0AA}"/>
              </a:ext>
            </a:extLst>
          </p:cNvPr>
          <p:cNvSpPr txBox="1"/>
          <p:nvPr/>
        </p:nvSpPr>
        <p:spPr>
          <a:xfrm>
            <a:off x="3313588" y="48695"/>
            <a:ext cx="5342732" cy="307777"/>
          </a:xfrm>
          <a:prstGeom prst="rect">
            <a:avLst/>
          </a:prstGeom>
          <a:solidFill>
            <a:schemeClr val="bg1">
              <a:lumMod val="50000"/>
            </a:schemeClr>
          </a:solidFill>
        </p:spPr>
        <p:txBody>
          <a:bodyPr wrap="square">
            <a:spAutoFit/>
          </a:bodyPr>
          <a:lstStyle/>
          <a:p>
            <a:r>
              <a:rPr lang="en-US" sz="1400" u="sng" dirty="0">
                <a:solidFill>
                  <a:schemeClr val="hlink"/>
                </a:solidFill>
                <a:hlinkClick r:id="rId5"/>
              </a:rPr>
              <a:t>https://chat.openai.com/auth/login</a:t>
            </a:r>
            <a:r>
              <a:rPr lang="en-US" sz="1400" dirty="0"/>
              <a:t> </a:t>
            </a:r>
          </a:p>
        </p:txBody>
      </p:sp>
      <p:sp>
        <p:nvSpPr>
          <p:cNvPr id="11" name="TextBox 10">
            <a:extLst>
              <a:ext uri="{FF2B5EF4-FFF2-40B4-BE49-F238E27FC236}">
                <a16:creationId xmlns:a16="http://schemas.microsoft.com/office/drawing/2014/main" id="{A799C17C-161B-0C7D-E5C7-BB3A950D63A3}"/>
              </a:ext>
            </a:extLst>
          </p:cNvPr>
          <p:cNvSpPr txBox="1"/>
          <p:nvPr/>
        </p:nvSpPr>
        <p:spPr>
          <a:xfrm>
            <a:off x="5772150" y="1168400"/>
            <a:ext cx="2884170" cy="3908762"/>
          </a:xfrm>
          <a:prstGeom prst="rect">
            <a:avLst/>
          </a:prstGeom>
          <a:solidFill>
            <a:schemeClr val="bg1"/>
          </a:solidFill>
        </p:spPr>
        <p:txBody>
          <a:bodyPr wrap="square" rtlCol="0">
            <a:spAutoFit/>
          </a:bodyPr>
          <a:lstStyle/>
          <a:p>
            <a:pPr algn="l"/>
            <a:r>
              <a:rPr lang="en-US" sz="800" b="0" i="0" dirty="0">
                <a:solidFill>
                  <a:srgbClr val="374151"/>
                </a:solidFill>
                <a:effectLst/>
                <a:latin typeface="Söhne"/>
              </a:rPr>
              <a:t>Here is an example script in the R programming language that follows the SEMMA (Sample, Explore, Modify, Model, Assess) data mining process and uses a random forest algorithm:</a:t>
            </a:r>
          </a:p>
          <a:p>
            <a:pPr algn="l"/>
            <a:r>
              <a:rPr lang="en-US" sz="800" b="1" i="0" dirty="0">
                <a:effectLst/>
                <a:latin typeface="Söhne"/>
              </a:rPr>
              <a:t>Load necessary libraries</a:t>
            </a:r>
          </a:p>
          <a:p>
            <a:pPr algn="l"/>
            <a:r>
              <a:rPr lang="en-US" sz="800" b="0" i="0" dirty="0">
                <a:solidFill>
                  <a:srgbClr val="374151"/>
                </a:solidFill>
                <a:effectLst/>
                <a:latin typeface="Söhne"/>
              </a:rPr>
              <a:t>library(</a:t>
            </a:r>
            <a:r>
              <a:rPr lang="en-US" sz="800" b="0" i="0" dirty="0" err="1">
                <a:solidFill>
                  <a:srgbClr val="374151"/>
                </a:solidFill>
                <a:effectLst/>
                <a:latin typeface="Söhne"/>
              </a:rPr>
              <a:t>tidyverse</a:t>
            </a:r>
            <a:r>
              <a:rPr lang="en-US" sz="800" b="0" i="0" dirty="0">
                <a:solidFill>
                  <a:srgbClr val="374151"/>
                </a:solidFill>
                <a:effectLst/>
                <a:latin typeface="Söhne"/>
              </a:rPr>
              <a:t>) </a:t>
            </a:r>
          </a:p>
          <a:p>
            <a:pPr algn="l"/>
            <a:r>
              <a:rPr lang="en-US" sz="800" b="0" i="0" dirty="0">
                <a:solidFill>
                  <a:srgbClr val="374151"/>
                </a:solidFill>
                <a:effectLst/>
                <a:latin typeface="Söhne"/>
              </a:rPr>
              <a:t>library(</a:t>
            </a:r>
            <a:r>
              <a:rPr lang="en-US" sz="800" b="0" i="0" dirty="0" err="1">
                <a:solidFill>
                  <a:srgbClr val="374151"/>
                </a:solidFill>
                <a:effectLst/>
                <a:latin typeface="Söhne"/>
              </a:rPr>
              <a:t>randomForest</a:t>
            </a:r>
            <a:r>
              <a:rPr lang="en-US" sz="800" b="0" i="0" dirty="0">
                <a:solidFill>
                  <a:srgbClr val="374151"/>
                </a:solidFill>
                <a:effectLst/>
                <a:latin typeface="Söhne"/>
              </a:rPr>
              <a:t>)</a:t>
            </a:r>
          </a:p>
          <a:p>
            <a:pPr algn="l"/>
            <a:r>
              <a:rPr lang="en-US" sz="800" b="1" i="0" dirty="0">
                <a:effectLst/>
                <a:latin typeface="Söhne"/>
              </a:rPr>
              <a:t>Sample the data</a:t>
            </a:r>
          </a:p>
          <a:p>
            <a:pPr algn="l"/>
            <a:r>
              <a:rPr lang="en-US" sz="800" b="0" i="0" dirty="0">
                <a:solidFill>
                  <a:srgbClr val="374151"/>
                </a:solidFill>
                <a:effectLst/>
                <a:latin typeface="Söhne"/>
              </a:rPr>
              <a:t>data &lt;- </a:t>
            </a:r>
            <a:r>
              <a:rPr lang="en-US" sz="800" b="0" i="0" dirty="0" err="1">
                <a:solidFill>
                  <a:srgbClr val="374151"/>
                </a:solidFill>
                <a:effectLst/>
                <a:latin typeface="Söhne"/>
              </a:rPr>
              <a:t>sample_n</a:t>
            </a:r>
            <a:r>
              <a:rPr lang="en-US" sz="800" b="0" i="0" dirty="0">
                <a:solidFill>
                  <a:srgbClr val="374151"/>
                </a:solidFill>
                <a:effectLst/>
                <a:latin typeface="Söhne"/>
              </a:rPr>
              <a:t>(dataset, 1000)</a:t>
            </a:r>
          </a:p>
          <a:p>
            <a:pPr algn="l"/>
            <a:r>
              <a:rPr lang="en-US" sz="800" b="1" i="0" dirty="0">
                <a:effectLst/>
                <a:latin typeface="Söhne"/>
              </a:rPr>
              <a:t>Explore the data</a:t>
            </a:r>
          </a:p>
          <a:p>
            <a:pPr algn="l"/>
            <a:r>
              <a:rPr lang="en-US" sz="800" b="0" i="0" dirty="0">
                <a:solidFill>
                  <a:srgbClr val="374151"/>
                </a:solidFill>
                <a:effectLst/>
                <a:latin typeface="Söhne"/>
              </a:rPr>
              <a:t>summary(data)</a:t>
            </a:r>
          </a:p>
          <a:p>
            <a:pPr algn="l"/>
            <a:r>
              <a:rPr lang="en-US" sz="800" b="1" i="0" dirty="0">
                <a:effectLst/>
                <a:latin typeface="Söhne"/>
              </a:rPr>
              <a:t>Modify the data</a:t>
            </a:r>
          </a:p>
          <a:p>
            <a:pPr algn="l"/>
            <a:r>
              <a:rPr lang="en-US" sz="800" b="0" i="0" dirty="0">
                <a:solidFill>
                  <a:srgbClr val="374151"/>
                </a:solidFill>
                <a:effectLst/>
                <a:latin typeface="Söhne"/>
              </a:rPr>
              <a:t>data &lt;- data %&gt;% mutate(outcome = </a:t>
            </a:r>
            <a:r>
              <a:rPr lang="en-US" sz="800" b="0" i="0" dirty="0" err="1">
                <a:solidFill>
                  <a:srgbClr val="374151"/>
                </a:solidFill>
                <a:effectLst/>
                <a:latin typeface="Söhne"/>
              </a:rPr>
              <a:t>ifelse</a:t>
            </a:r>
            <a:r>
              <a:rPr lang="en-US" sz="800" b="0" i="0" dirty="0">
                <a:solidFill>
                  <a:srgbClr val="374151"/>
                </a:solidFill>
                <a:effectLst/>
                <a:latin typeface="Söhne"/>
              </a:rPr>
              <a:t>(outcome == 1, "positive", "negative")) %&gt;% mutate(features = scale(features))</a:t>
            </a:r>
          </a:p>
          <a:p>
            <a:pPr algn="l"/>
            <a:r>
              <a:rPr lang="en-US" sz="800" b="1" i="0" dirty="0">
                <a:effectLst/>
                <a:latin typeface="Söhne"/>
              </a:rPr>
              <a:t>Model the data using a random forest algorithm</a:t>
            </a:r>
          </a:p>
          <a:p>
            <a:pPr algn="l"/>
            <a:r>
              <a:rPr lang="en-US" sz="800" b="0" i="0" dirty="0">
                <a:solidFill>
                  <a:srgbClr val="374151"/>
                </a:solidFill>
                <a:effectLst/>
                <a:latin typeface="Söhne"/>
              </a:rPr>
              <a:t>model &lt;- </a:t>
            </a:r>
            <a:r>
              <a:rPr lang="en-US" sz="800" b="0" i="0" dirty="0" err="1">
                <a:solidFill>
                  <a:srgbClr val="374151"/>
                </a:solidFill>
                <a:effectLst/>
                <a:latin typeface="Söhne"/>
              </a:rPr>
              <a:t>randomForest</a:t>
            </a:r>
            <a:r>
              <a:rPr lang="en-US" sz="800" b="0" i="0" dirty="0">
                <a:solidFill>
                  <a:srgbClr val="374151"/>
                </a:solidFill>
                <a:effectLst/>
                <a:latin typeface="Söhne"/>
              </a:rPr>
              <a:t>(outcome ~ ., data = data)</a:t>
            </a:r>
          </a:p>
          <a:p>
            <a:pPr algn="l"/>
            <a:r>
              <a:rPr lang="en-US" sz="800" b="1" i="0" dirty="0">
                <a:effectLst/>
                <a:latin typeface="Söhne"/>
              </a:rPr>
              <a:t>Assess the model's performance</a:t>
            </a:r>
          </a:p>
          <a:p>
            <a:pPr algn="l"/>
            <a:r>
              <a:rPr lang="en-US" sz="800" b="0" i="0" dirty="0">
                <a:solidFill>
                  <a:srgbClr val="374151"/>
                </a:solidFill>
                <a:effectLst/>
                <a:latin typeface="Söhne"/>
              </a:rPr>
              <a:t>print(model)</a:t>
            </a:r>
          </a:p>
          <a:p>
            <a:pPr algn="l"/>
            <a:r>
              <a:rPr lang="en-US" sz="800" b="0" i="0" dirty="0">
                <a:solidFill>
                  <a:srgbClr val="374151"/>
                </a:solidFill>
                <a:effectLst/>
                <a:latin typeface="Söhne"/>
              </a:rPr>
              <a:t>This script first loads the necessary libraries, including the </a:t>
            </a:r>
            <a:r>
              <a:rPr lang="en-US" sz="800" b="0" i="0" dirty="0" err="1">
                <a:solidFill>
                  <a:srgbClr val="374151"/>
                </a:solidFill>
                <a:effectLst/>
                <a:latin typeface="Söhne"/>
              </a:rPr>
              <a:t>tidyverse</a:t>
            </a:r>
            <a:r>
              <a:rPr lang="en-US" sz="800" b="0" i="0" dirty="0">
                <a:solidFill>
                  <a:srgbClr val="374151"/>
                </a:solidFill>
                <a:effectLst/>
                <a:latin typeface="Söhne"/>
              </a:rPr>
              <a:t> package for data manipulation and the </a:t>
            </a:r>
            <a:r>
              <a:rPr lang="en-US" sz="800" b="0" i="0" dirty="0" err="1">
                <a:solidFill>
                  <a:srgbClr val="374151"/>
                </a:solidFill>
                <a:effectLst/>
                <a:latin typeface="Söhne"/>
              </a:rPr>
              <a:t>randomForest</a:t>
            </a:r>
            <a:r>
              <a:rPr lang="en-US" sz="800" b="0" i="0" dirty="0">
                <a:solidFill>
                  <a:srgbClr val="374151"/>
                </a:solidFill>
                <a:effectLst/>
                <a:latin typeface="Söhne"/>
              </a:rPr>
              <a:t> package for building and evaluating random forest models. It then samples the data and explores it using the summary function.</a:t>
            </a:r>
          </a:p>
          <a:p>
            <a:pPr algn="l"/>
            <a:r>
              <a:rPr lang="en-US" sz="800" b="0" i="0" dirty="0">
                <a:solidFill>
                  <a:srgbClr val="374151"/>
                </a:solidFill>
                <a:effectLst/>
                <a:latin typeface="Söhne"/>
              </a:rPr>
              <a:t>Next, the script modifies the data by converting the outcome variable to a factor and scaling the feature variables. It then builds a random forest model using the </a:t>
            </a:r>
            <a:r>
              <a:rPr lang="en-US" sz="800" b="0" i="0" dirty="0" err="1">
                <a:solidFill>
                  <a:srgbClr val="374151"/>
                </a:solidFill>
                <a:effectLst/>
                <a:latin typeface="Söhne"/>
              </a:rPr>
              <a:t>randomForest</a:t>
            </a:r>
            <a:r>
              <a:rPr lang="en-US" sz="800" b="0" i="0" dirty="0">
                <a:solidFill>
                  <a:srgbClr val="374151"/>
                </a:solidFill>
                <a:effectLst/>
                <a:latin typeface="Söhne"/>
              </a:rPr>
              <a:t> function, with the outcome variable as the response and the feature variables as the predictors.</a:t>
            </a:r>
          </a:p>
          <a:p>
            <a:pPr algn="l"/>
            <a:r>
              <a:rPr lang="en-US" sz="800" b="0" i="0" dirty="0">
                <a:solidFill>
                  <a:srgbClr val="374151"/>
                </a:solidFill>
                <a:effectLst/>
                <a:latin typeface="Söhne"/>
              </a:rPr>
              <a:t>Finally, the script assesses the model's performance by printing its summary using the print function. This summary includes metrics such as the out-of-bag error rate and the importance of each predictor variable in the model.</a:t>
            </a:r>
          </a:p>
        </p:txBody>
      </p:sp>
      <p:pic>
        <p:nvPicPr>
          <p:cNvPr id="12" name="Picture 11">
            <a:extLst>
              <a:ext uri="{FF2B5EF4-FFF2-40B4-BE49-F238E27FC236}">
                <a16:creationId xmlns:a16="http://schemas.microsoft.com/office/drawing/2014/main" id="{1239BF17-1770-D349-3B15-AB52EAD6B41B}"/>
              </a:ext>
            </a:extLst>
          </p:cNvPr>
          <p:cNvPicPr>
            <a:picLocks noChangeAspect="1"/>
          </p:cNvPicPr>
          <p:nvPr/>
        </p:nvPicPr>
        <p:blipFill>
          <a:blip r:embed="rId6"/>
          <a:stretch>
            <a:fillRect/>
          </a:stretch>
        </p:blipFill>
        <p:spPr>
          <a:xfrm>
            <a:off x="3313588" y="435670"/>
            <a:ext cx="2243775" cy="319802"/>
          </a:xfrm>
          <a:prstGeom prst="rect">
            <a:avLst/>
          </a:prstGeom>
        </p:spPr>
      </p:pic>
      <p:pic>
        <p:nvPicPr>
          <p:cNvPr id="13" name="Picture 12">
            <a:extLst>
              <a:ext uri="{FF2B5EF4-FFF2-40B4-BE49-F238E27FC236}">
                <a16:creationId xmlns:a16="http://schemas.microsoft.com/office/drawing/2014/main" id="{368492AA-895A-CC1B-7BF2-A268DDDD6E0B}"/>
              </a:ext>
            </a:extLst>
          </p:cNvPr>
          <p:cNvPicPr>
            <a:picLocks noChangeAspect="1"/>
          </p:cNvPicPr>
          <p:nvPr/>
        </p:nvPicPr>
        <p:blipFill>
          <a:blip r:embed="rId7"/>
          <a:stretch>
            <a:fillRect/>
          </a:stretch>
        </p:blipFill>
        <p:spPr>
          <a:xfrm>
            <a:off x="3283319" y="883620"/>
            <a:ext cx="2277634" cy="2398060"/>
          </a:xfrm>
          <a:prstGeom prst="rect">
            <a:avLst/>
          </a:prstGeom>
        </p:spPr>
      </p:pic>
    </p:spTree>
    <p:extLst>
      <p:ext uri="{BB962C8B-B14F-4D97-AF65-F5344CB8AC3E}">
        <p14:creationId xmlns:p14="http://schemas.microsoft.com/office/powerpoint/2010/main" val="475272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7"/>
        <p:cNvGrpSpPr/>
        <p:nvPr/>
      </p:nvGrpSpPr>
      <p:grpSpPr>
        <a:xfrm>
          <a:off x="0" y="0"/>
          <a:ext cx="0" cy="0"/>
          <a:chOff x="0" y="0"/>
          <a:chExt cx="0" cy="0"/>
        </a:xfrm>
      </p:grpSpPr>
      <p:sp>
        <p:nvSpPr>
          <p:cNvPr id="1558" name="Google Shape;1558;p197"/>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Simple example of an AI Workflow.</a:t>
            </a:r>
            <a:endParaRPr/>
          </a:p>
        </p:txBody>
      </p:sp>
      <p:sp>
        <p:nvSpPr>
          <p:cNvPr id="1559" name="Google Shape;1559;p197"/>
          <p:cNvSpPr/>
          <p:nvPr/>
        </p:nvSpPr>
        <p:spPr>
          <a:xfrm>
            <a:off x="6750463" y="2310525"/>
            <a:ext cx="2393700" cy="717600"/>
          </a:xfrm>
          <a:prstGeom prst="triangle">
            <a:avLst>
              <a:gd name="adj" fmla="val 64297"/>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560" name="Google Shape;1560;p197"/>
          <p:cNvSpPr/>
          <p:nvPr/>
        </p:nvSpPr>
        <p:spPr>
          <a:xfrm>
            <a:off x="7645325" y="1634050"/>
            <a:ext cx="911700" cy="7176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1" name="Google Shape;1561;p197"/>
          <p:cNvGrpSpPr/>
          <p:nvPr/>
        </p:nvGrpSpPr>
        <p:grpSpPr>
          <a:xfrm>
            <a:off x="7409719" y="1250358"/>
            <a:ext cx="1383000" cy="1240658"/>
            <a:chOff x="7409688" y="1936158"/>
            <a:chExt cx="1383000" cy="1240658"/>
          </a:xfrm>
        </p:grpSpPr>
        <p:pic>
          <p:nvPicPr>
            <p:cNvPr id="1562" name="Google Shape;1562;p197"/>
            <p:cNvPicPr preferRelativeResize="0"/>
            <p:nvPr/>
          </p:nvPicPr>
          <p:blipFill>
            <a:blip r:embed="rId3">
              <a:alphaModFix/>
            </a:blip>
            <a:stretch>
              <a:fillRect/>
            </a:stretch>
          </p:blipFill>
          <p:spPr>
            <a:xfrm>
              <a:off x="7647775" y="2269991"/>
              <a:ext cx="906825" cy="906825"/>
            </a:xfrm>
            <a:prstGeom prst="rect">
              <a:avLst/>
            </a:prstGeom>
            <a:noFill/>
            <a:ln>
              <a:noFill/>
            </a:ln>
          </p:spPr>
        </p:pic>
        <p:sp>
          <p:nvSpPr>
            <p:cNvPr id="1563" name="Google Shape;1563;p197"/>
            <p:cNvSpPr txBox="1"/>
            <p:nvPr/>
          </p:nvSpPr>
          <p:spPr>
            <a:xfrm>
              <a:off x="7409688"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Continuous Monitoring</a:t>
              </a:r>
              <a:endParaRPr sz="800">
                <a:solidFill>
                  <a:srgbClr val="999999"/>
                </a:solidFill>
                <a:latin typeface="Roboto"/>
                <a:ea typeface="Roboto"/>
                <a:cs typeface="Roboto"/>
                <a:sym typeface="Roboto"/>
              </a:endParaRPr>
            </a:p>
          </p:txBody>
        </p:sp>
      </p:grpSp>
      <p:sp>
        <p:nvSpPr>
          <p:cNvPr id="1564" name="Google Shape;1564;p197"/>
          <p:cNvSpPr/>
          <p:nvPr/>
        </p:nvSpPr>
        <p:spPr>
          <a:xfrm>
            <a:off x="183425" y="2310525"/>
            <a:ext cx="2393700" cy="717600"/>
          </a:xfrm>
          <a:prstGeom prst="triangle">
            <a:avLst>
              <a:gd name="adj" fmla="val 28670"/>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565" name="Google Shape;1565;p197"/>
          <p:cNvSpPr/>
          <p:nvPr/>
        </p:nvSpPr>
        <p:spPr>
          <a:xfrm>
            <a:off x="554525" y="1726750"/>
            <a:ext cx="640800" cy="6408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97"/>
          <p:cNvSpPr/>
          <p:nvPr/>
        </p:nvSpPr>
        <p:spPr>
          <a:xfrm>
            <a:off x="4778413" y="2310525"/>
            <a:ext cx="2393700" cy="717600"/>
          </a:xfrm>
          <a:prstGeom prst="triangle">
            <a:avLst>
              <a:gd name="adj" fmla="val 64297"/>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567" name="Google Shape;1567;p197"/>
          <p:cNvSpPr/>
          <p:nvPr/>
        </p:nvSpPr>
        <p:spPr>
          <a:xfrm>
            <a:off x="3291200" y="2310525"/>
            <a:ext cx="2393700" cy="717600"/>
          </a:xfrm>
          <a:prstGeom prst="triangle">
            <a:avLst>
              <a:gd name="adj" fmla="val 50162"/>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568" name="Google Shape;1568;p197"/>
          <p:cNvSpPr/>
          <p:nvPr/>
        </p:nvSpPr>
        <p:spPr>
          <a:xfrm>
            <a:off x="4399858" y="2310525"/>
            <a:ext cx="176400" cy="1764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9" name="Google Shape;1569;p197"/>
          <p:cNvGrpSpPr/>
          <p:nvPr/>
        </p:nvGrpSpPr>
        <p:grpSpPr>
          <a:xfrm>
            <a:off x="3796556" y="1250358"/>
            <a:ext cx="1383000" cy="1232708"/>
            <a:chOff x="3880500" y="1936158"/>
            <a:chExt cx="1383000" cy="1232708"/>
          </a:xfrm>
        </p:grpSpPr>
        <p:pic>
          <p:nvPicPr>
            <p:cNvPr id="1570" name="Google Shape;1570;p197"/>
            <p:cNvPicPr preferRelativeResize="0"/>
            <p:nvPr/>
          </p:nvPicPr>
          <p:blipFill>
            <a:blip r:embed="rId4">
              <a:alphaModFix/>
            </a:blip>
            <a:stretch>
              <a:fillRect/>
            </a:stretch>
          </p:blipFill>
          <p:spPr>
            <a:xfrm>
              <a:off x="4126591" y="2277941"/>
              <a:ext cx="890818" cy="890925"/>
            </a:xfrm>
            <a:prstGeom prst="rect">
              <a:avLst/>
            </a:prstGeom>
            <a:noFill/>
            <a:ln>
              <a:noFill/>
            </a:ln>
          </p:spPr>
        </p:pic>
        <p:sp>
          <p:nvSpPr>
            <p:cNvPr id="1571" name="Google Shape;1571;p197"/>
            <p:cNvSpPr txBox="1"/>
            <p:nvPr/>
          </p:nvSpPr>
          <p:spPr>
            <a:xfrm>
              <a:off x="3880500"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Build &amp; Validate a Model</a:t>
              </a:r>
              <a:endParaRPr sz="800">
                <a:solidFill>
                  <a:srgbClr val="999999"/>
                </a:solidFill>
                <a:latin typeface="Roboto"/>
                <a:ea typeface="Roboto"/>
                <a:cs typeface="Roboto"/>
                <a:sym typeface="Roboto"/>
              </a:endParaRPr>
            </a:p>
          </p:txBody>
        </p:sp>
      </p:grpSp>
      <p:grpSp>
        <p:nvGrpSpPr>
          <p:cNvPr id="1572" name="Google Shape;1572;p197"/>
          <p:cNvGrpSpPr/>
          <p:nvPr/>
        </p:nvGrpSpPr>
        <p:grpSpPr>
          <a:xfrm>
            <a:off x="183425" y="1250358"/>
            <a:ext cx="1383000" cy="1187058"/>
            <a:chOff x="183425" y="1936158"/>
            <a:chExt cx="1383000" cy="1187058"/>
          </a:xfrm>
        </p:grpSpPr>
        <p:pic>
          <p:nvPicPr>
            <p:cNvPr id="1573" name="Google Shape;1573;p197"/>
            <p:cNvPicPr preferRelativeResize="0"/>
            <p:nvPr/>
          </p:nvPicPr>
          <p:blipFill>
            <a:blip r:embed="rId5">
              <a:alphaModFix/>
            </a:blip>
            <a:stretch>
              <a:fillRect/>
            </a:stretch>
          </p:blipFill>
          <p:spPr>
            <a:xfrm>
              <a:off x="475125" y="2323591"/>
              <a:ext cx="799625" cy="799625"/>
            </a:xfrm>
            <a:prstGeom prst="rect">
              <a:avLst/>
            </a:prstGeom>
            <a:noFill/>
            <a:ln>
              <a:noFill/>
            </a:ln>
          </p:spPr>
        </p:pic>
        <p:sp>
          <p:nvSpPr>
            <p:cNvPr id="1574" name="Google Shape;1574;p197"/>
            <p:cNvSpPr txBox="1"/>
            <p:nvPr/>
          </p:nvSpPr>
          <p:spPr>
            <a:xfrm>
              <a:off x="183425"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Business Strategy</a:t>
              </a:r>
              <a:endParaRPr sz="800">
                <a:solidFill>
                  <a:srgbClr val="999999"/>
                </a:solidFill>
                <a:latin typeface="Roboto"/>
                <a:ea typeface="Roboto"/>
                <a:cs typeface="Roboto"/>
                <a:sym typeface="Roboto"/>
              </a:endParaRPr>
            </a:p>
          </p:txBody>
        </p:sp>
      </p:grpSp>
      <p:sp>
        <p:nvSpPr>
          <p:cNvPr id="1575" name="Google Shape;1575;p197"/>
          <p:cNvSpPr/>
          <p:nvPr/>
        </p:nvSpPr>
        <p:spPr>
          <a:xfrm>
            <a:off x="1911525" y="2310525"/>
            <a:ext cx="2393700" cy="717600"/>
          </a:xfrm>
          <a:prstGeom prst="triangle">
            <a:avLst>
              <a:gd name="adj" fmla="val 28670"/>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576" name="Google Shape;1576;p197"/>
          <p:cNvSpPr/>
          <p:nvPr/>
        </p:nvSpPr>
        <p:spPr>
          <a:xfrm>
            <a:off x="2225638"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7" name="Google Shape;1577;p197"/>
          <p:cNvGrpSpPr/>
          <p:nvPr/>
        </p:nvGrpSpPr>
        <p:grpSpPr>
          <a:xfrm>
            <a:off x="1989991" y="1250358"/>
            <a:ext cx="1383000" cy="1240658"/>
            <a:chOff x="2027263" y="1936158"/>
            <a:chExt cx="1383000" cy="1240658"/>
          </a:xfrm>
        </p:grpSpPr>
        <p:pic>
          <p:nvPicPr>
            <p:cNvPr id="1578" name="Google Shape;1578;p197"/>
            <p:cNvPicPr preferRelativeResize="0"/>
            <p:nvPr/>
          </p:nvPicPr>
          <p:blipFill>
            <a:blip r:embed="rId6">
              <a:alphaModFix/>
            </a:blip>
            <a:stretch>
              <a:fillRect/>
            </a:stretch>
          </p:blipFill>
          <p:spPr>
            <a:xfrm>
              <a:off x="2265350" y="2269991"/>
              <a:ext cx="906825" cy="906825"/>
            </a:xfrm>
            <a:prstGeom prst="rect">
              <a:avLst/>
            </a:prstGeom>
            <a:noFill/>
            <a:ln>
              <a:noFill/>
            </a:ln>
          </p:spPr>
        </p:pic>
        <p:sp>
          <p:nvSpPr>
            <p:cNvPr id="1579" name="Google Shape;1579;p197"/>
            <p:cNvSpPr txBox="1"/>
            <p:nvPr/>
          </p:nvSpPr>
          <p:spPr>
            <a:xfrm>
              <a:off x="202726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Collect Data</a:t>
              </a:r>
              <a:endParaRPr sz="800">
                <a:solidFill>
                  <a:srgbClr val="999999"/>
                </a:solidFill>
                <a:latin typeface="Roboto"/>
                <a:ea typeface="Roboto"/>
                <a:cs typeface="Roboto"/>
                <a:sym typeface="Roboto"/>
              </a:endParaRPr>
            </a:p>
          </p:txBody>
        </p:sp>
      </p:grpSp>
      <p:sp>
        <p:nvSpPr>
          <p:cNvPr id="1580" name="Google Shape;1580;p197"/>
          <p:cNvSpPr/>
          <p:nvPr/>
        </p:nvSpPr>
        <p:spPr>
          <a:xfrm>
            <a:off x="5838775"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1" name="Google Shape;1581;p197"/>
          <p:cNvGrpSpPr/>
          <p:nvPr/>
        </p:nvGrpSpPr>
        <p:grpSpPr>
          <a:xfrm>
            <a:off x="5603123" y="1250358"/>
            <a:ext cx="1383000" cy="1248609"/>
            <a:chOff x="5407313" y="1936158"/>
            <a:chExt cx="1383000" cy="1248609"/>
          </a:xfrm>
        </p:grpSpPr>
        <p:pic>
          <p:nvPicPr>
            <p:cNvPr id="1582" name="Google Shape;1582;p197"/>
            <p:cNvPicPr preferRelativeResize="0"/>
            <p:nvPr/>
          </p:nvPicPr>
          <p:blipFill>
            <a:blip r:embed="rId7">
              <a:alphaModFix/>
            </a:blip>
            <a:stretch>
              <a:fillRect/>
            </a:stretch>
          </p:blipFill>
          <p:spPr>
            <a:xfrm>
              <a:off x="5645401" y="2262041"/>
              <a:ext cx="906824" cy="922726"/>
            </a:xfrm>
            <a:prstGeom prst="rect">
              <a:avLst/>
            </a:prstGeom>
            <a:noFill/>
            <a:ln>
              <a:noFill/>
            </a:ln>
          </p:spPr>
        </p:pic>
        <p:sp>
          <p:nvSpPr>
            <p:cNvPr id="1583" name="Google Shape;1583;p197"/>
            <p:cNvSpPr txBox="1"/>
            <p:nvPr/>
          </p:nvSpPr>
          <p:spPr>
            <a:xfrm>
              <a:off x="540731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Deploy the Technology</a:t>
              </a:r>
              <a:endParaRPr sz="800">
                <a:solidFill>
                  <a:srgbClr val="999999"/>
                </a:solidFill>
                <a:latin typeface="Roboto"/>
                <a:ea typeface="Roboto"/>
                <a:cs typeface="Roboto"/>
                <a:sym typeface="Roboto"/>
              </a:endParaRPr>
            </a:p>
          </p:txBody>
        </p:sp>
      </p:grpSp>
      <p:sp>
        <p:nvSpPr>
          <p:cNvPr id="1584" name="Google Shape;1584;p197"/>
          <p:cNvSpPr/>
          <p:nvPr/>
        </p:nvSpPr>
        <p:spPr>
          <a:xfrm>
            <a:off x="5525" y="3703013"/>
            <a:ext cx="17388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“Predict how many ice cream cones we will sell each day.”</a:t>
            </a:r>
            <a:endParaRPr sz="900" b="0" i="0" u="none" strike="noStrike" cap="none">
              <a:solidFill>
                <a:srgbClr val="FFFFFF"/>
              </a:solidFill>
              <a:latin typeface="Roboto"/>
              <a:ea typeface="Roboto"/>
              <a:cs typeface="Roboto"/>
              <a:sym typeface="Roboto"/>
            </a:endParaRPr>
          </a:p>
        </p:txBody>
      </p:sp>
      <p:pic>
        <p:nvPicPr>
          <p:cNvPr id="1585" name="Google Shape;1585;p197"/>
          <p:cNvPicPr preferRelativeResize="0"/>
          <p:nvPr/>
        </p:nvPicPr>
        <p:blipFill>
          <a:blip r:embed="rId8">
            <a:alphaModFix/>
          </a:blip>
          <a:stretch>
            <a:fillRect/>
          </a:stretch>
        </p:blipFill>
        <p:spPr>
          <a:xfrm>
            <a:off x="701863" y="3289409"/>
            <a:ext cx="346127" cy="348225"/>
          </a:xfrm>
          <a:prstGeom prst="rect">
            <a:avLst/>
          </a:prstGeom>
          <a:noFill/>
          <a:ln>
            <a:noFill/>
          </a:ln>
        </p:spPr>
      </p:pic>
      <p:grpSp>
        <p:nvGrpSpPr>
          <p:cNvPr id="1586" name="Google Shape;1586;p197"/>
          <p:cNvGrpSpPr/>
          <p:nvPr/>
        </p:nvGrpSpPr>
        <p:grpSpPr>
          <a:xfrm>
            <a:off x="2056625" y="3241222"/>
            <a:ext cx="1249725" cy="444600"/>
            <a:chOff x="2233750" y="3231550"/>
            <a:chExt cx="1249725" cy="444600"/>
          </a:xfrm>
        </p:grpSpPr>
        <p:pic>
          <p:nvPicPr>
            <p:cNvPr id="1587" name="Google Shape;1587;p197"/>
            <p:cNvPicPr preferRelativeResize="0"/>
            <p:nvPr/>
          </p:nvPicPr>
          <p:blipFill>
            <a:blip r:embed="rId9">
              <a:alphaModFix/>
            </a:blip>
            <a:stretch>
              <a:fillRect/>
            </a:stretch>
          </p:blipFill>
          <p:spPr>
            <a:xfrm>
              <a:off x="2233750" y="3280788"/>
              <a:ext cx="346125" cy="346125"/>
            </a:xfrm>
            <a:prstGeom prst="rect">
              <a:avLst/>
            </a:prstGeom>
            <a:noFill/>
            <a:ln>
              <a:noFill/>
            </a:ln>
          </p:spPr>
        </p:pic>
        <p:pic>
          <p:nvPicPr>
            <p:cNvPr id="1588" name="Google Shape;1588;p197"/>
            <p:cNvPicPr preferRelativeResize="0"/>
            <p:nvPr/>
          </p:nvPicPr>
          <p:blipFill>
            <a:blip r:embed="rId10">
              <a:alphaModFix/>
            </a:blip>
            <a:stretch>
              <a:fillRect/>
            </a:stretch>
          </p:blipFill>
          <p:spPr>
            <a:xfrm>
              <a:off x="2685550" y="3280788"/>
              <a:ext cx="346125" cy="346125"/>
            </a:xfrm>
            <a:prstGeom prst="rect">
              <a:avLst/>
            </a:prstGeom>
            <a:noFill/>
            <a:ln>
              <a:noFill/>
            </a:ln>
          </p:spPr>
        </p:pic>
        <p:pic>
          <p:nvPicPr>
            <p:cNvPr id="1589" name="Google Shape;1589;p197"/>
            <p:cNvPicPr preferRelativeResize="0"/>
            <p:nvPr/>
          </p:nvPicPr>
          <p:blipFill>
            <a:blip r:embed="rId11">
              <a:alphaModFix/>
            </a:blip>
            <a:stretch>
              <a:fillRect/>
            </a:stretch>
          </p:blipFill>
          <p:spPr>
            <a:xfrm>
              <a:off x="3137350" y="3280788"/>
              <a:ext cx="346125" cy="346125"/>
            </a:xfrm>
            <a:prstGeom prst="rect">
              <a:avLst/>
            </a:prstGeom>
            <a:noFill/>
            <a:ln>
              <a:noFill/>
            </a:ln>
          </p:spPr>
        </p:pic>
        <p:cxnSp>
          <p:nvCxnSpPr>
            <p:cNvPr id="1590" name="Google Shape;1590;p197"/>
            <p:cNvCxnSpPr/>
            <p:nvPr/>
          </p:nvCxnSpPr>
          <p:spPr>
            <a:xfrm>
              <a:off x="2631725" y="3231550"/>
              <a:ext cx="0" cy="444600"/>
            </a:xfrm>
            <a:prstGeom prst="straightConnector1">
              <a:avLst/>
            </a:prstGeom>
            <a:noFill/>
            <a:ln w="9525" cap="flat" cmpd="sng">
              <a:solidFill>
                <a:srgbClr val="7D96AC"/>
              </a:solidFill>
              <a:prstDash val="solid"/>
              <a:round/>
              <a:headEnd type="none" w="med" len="med"/>
              <a:tailEnd type="none" w="med" len="med"/>
            </a:ln>
            <a:effectLst>
              <a:outerShdw blurRad="57150" dist="19050" dir="5400000" algn="bl" rotWithShape="0">
                <a:srgbClr val="7D96AC">
                  <a:alpha val="50000"/>
                </a:srgbClr>
              </a:outerShdw>
            </a:effectLst>
          </p:spPr>
        </p:cxnSp>
        <p:cxnSp>
          <p:nvCxnSpPr>
            <p:cNvPr id="1591" name="Google Shape;1591;p197"/>
            <p:cNvCxnSpPr/>
            <p:nvPr/>
          </p:nvCxnSpPr>
          <p:spPr>
            <a:xfrm>
              <a:off x="3031675" y="3231550"/>
              <a:ext cx="0" cy="444600"/>
            </a:xfrm>
            <a:prstGeom prst="straightConnector1">
              <a:avLst/>
            </a:prstGeom>
            <a:noFill/>
            <a:ln w="9525" cap="flat" cmpd="sng">
              <a:solidFill>
                <a:srgbClr val="7D96AC"/>
              </a:solidFill>
              <a:prstDash val="solid"/>
              <a:round/>
              <a:headEnd type="none" w="med" len="med"/>
              <a:tailEnd type="none" w="med" len="med"/>
            </a:ln>
            <a:effectLst>
              <a:outerShdw blurRad="57150" dist="19050" dir="5400000" algn="bl" rotWithShape="0">
                <a:srgbClr val="7D96AC">
                  <a:alpha val="50000"/>
                </a:srgbClr>
              </a:outerShdw>
            </a:effectLst>
          </p:spPr>
        </p:cxnSp>
      </p:grpSp>
      <p:sp>
        <p:nvSpPr>
          <p:cNvPr id="1592" name="Google Shape;1592;p197"/>
          <p:cNvSpPr/>
          <p:nvPr/>
        </p:nvSpPr>
        <p:spPr>
          <a:xfrm>
            <a:off x="1846438" y="3703013"/>
            <a:ext cx="16701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“Get historical price, temperature  &amp; seasonal data”</a:t>
            </a:r>
            <a:endParaRPr sz="900" b="0" i="0" u="none" strike="noStrike" cap="none">
              <a:solidFill>
                <a:srgbClr val="FFFFFF"/>
              </a:solidFill>
              <a:latin typeface="Roboto"/>
              <a:ea typeface="Roboto"/>
              <a:cs typeface="Roboto"/>
              <a:sym typeface="Roboto"/>
            </a:endParaRPr>
          </a:p>
        </p:txBody>
      </p:sp>
      <p:pic>
        <p:nvPicPr>
          <p:cNvPr id="1593" name="Google Shape;1593;p197"/>
          <p:cNvPicPr preferRelativeResize="0"/>
          <p:nvPr/>
        </p:nvPicPr>
        <p:blipFill>
          <a:blip r:embed="rId12">
            <a:alphaModFix/>
          </a:blip>
          <a:stretch>
            <a:fillRect/>
          </a:stretch>
        </p:blipFill>
        <p:spPr>
          <a:xfrm>
            <a:off x="4314987" y="3284386"/>
            <a:ext cx="346127" cy="358271"/>
          </a:xfrm>
          <a:prstGeom prst="rect">
            <a:avLst/>
          </a:prstGeom>
          <a:noFill/>
          <a:ln>
            <a:noFill/>
          </a:ln>
        </p:spPr>
      </p:pic>
      <p:sp>
        <p:nvSpPr>
          <p:cNvPr id="1594" name="Google Shape;1594;p197"/>
          <p:cNvSpPr/>
          <p:nvPr/>
        </p:nvSpPr>
        <p:spPr>
          <a:xfrm>
            <a:off x="3953125" y="3703013"/>
            <a:ext cx="10698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“Use machine learning!”</a:t>
            </a:r>
            <a:endParaRPr sz="900" b="0" i="0" u="none" strike="noStrike" cap="none">
              <a:solidFill>
                <a:srgbClr val="FFFFFF"/>
              </a:solidFill>
              <a:latin typeface="Roboto"/>
              <a:ea typeface="Roboto"/>
              <a:cs typeface="Roboto"/>
              <a:sym typeface="Roboto"/>
            </a:endParaRPr>
          </a:p>
        </p:txBody>
      </p:sp>
      <p:sp>
        <p:nvSpPr>
          <p:cNvPr id="1595" name="Google Shape;1595;p197"/>
          <p:cNvSpPr/>
          <p:nvPr/>
        </p:nvSpPr>
        <p:spPr>
          <a:xfrm>
            <a:off x="5634500" y="3703025"/>
            <a:ext cx="11949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“Predictions are sent to our suppliers”</a:t>
            </a:r>
            <a:endParaRPr sz="900" b="0" i="0" u="none" strike="noStrike" cap="none">
              <a:solidFill>
                <a:srgbClr val="FFFFFF"/>
              </a:solidFill>
              <a:latin typeface="Roboto"/>
              <a:ea typeface="Roboto"/>
              <a:cs typeface="Roboto"/>
              <a:sym typeface="Roboto"/>
            </a:endParaRPr>
          </a:p>
        </p:txBody>
      </p:sp>
      <p:pic>
        <p:nvPicPr>
          <p:cNvPr id="1596" name="Google Shape;1596;p197"/>
          <p:cNvPicPr preferRelativeResize="0"/>
          <p:nvPr/>
        </p:nvPicPr>
        <p:blipFill>
          <a:blip r:embed="rId13">
            <a:alphaModFix/>
          </a:blip>
          <a:stretch>
            <a:fillRect/>
          </a:stretch>
        </p:blipFill>
        <p:spPr>
          <a:xfrm>
            <a:off x="6121561" y="3290459"/>
            <a:ext cx="346125" cy="346125"/>
          </a:xfrm>
          <a:prstGeom prst="rect">
            <a:avLst/>
          </a:prstGeom>
          <a:noFill/>
          <a:ln>
            <a:noFill/>
          </a:ln>
        </p:spPr>
      </p:pic>
      <p:pic>
        <p:nvPicPr>
          <p:cNvPr id="1597" name="Google Shape;1597;p197"/>
          <p:cNvPicPr preferRelativeResize="0"/>
          <p:nvPr/>
        </p:nvPicPr>
        <p:blipFill>
          <a:blip r:embed="rId14">
            <a:alphaModFix/>
          </a:blip>
          <a:stretch>
            <a:fillRect/>
          </a:stretch>
        </p:blipFill>
        <p:spPr>
          <a:xfrm>
            <a:off x="7928156" y="3290459"/>
            <a:ext cx="346125" cy="346125"/>
          </a:xfrm>
          <a:prstGeom prst="rect">
            <a:avLst/>
          </a:prstGeom>
          <a:noFill/>
          <a:ln>
            <a:noFill/>
          </a:ln>
        </p:spPr>
      </p:pic>
      <p:sp>
        <p:nvSpPr>
          <p:cNvPr id="1598" name="Google Shape;1598;p197"/>
          <p:cNvSpPr/>
          <p:nvPr/>
        </p:nvSpPr>
        <p:spPr>
          <a:xfrm>
            <a:off x="7443919" y="3703013"/>
            <a:ext cx="13146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dirty="0">
                <a:solidFill>
                  <a:srgbClr val="FFFFFF"/>
                </a:solidFill>
                <a:latin typeface="Roboto"/>
                <a:ea typeface="Roboto"/>
                <a:cs typeface="Roboto"/>
                <a:sym typeface="Roboto"/>
              </a:rPr>
              <a:t>“We are partially closed due to the pandemic”</a:t>
            </a:r>
            <a:endParaRPr sz="900" b="0" i="0" u="none" strike="noStrike" cap="none" dirty="0">
              <a:solidFill>
                <a:srgbClr val="FFFFFF"/>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85"/>
                                        </p:tgtEl>
                                        <p:attrNameLst>
                                          <p:attrName>style.visibility</p:attrName>
                                        </p:attrNameLst>
                                      </p:cBhvr>
                                      <p:to>
                                        <p:strVal val="visible"/>
                                      </p:to>
                                    </p:set>
                                    <p:animEffect transition="in" filter="fade">
                                      <p:cBhvr>
                                        <p:cTn id="7" dur="1000"/>
                                        <p:tgtEl>
                                          <p:spTgt spid="1585"/>
                                        </p:tgtEl>
                                      </p:cBhvr>
                                    </p:animEffect>
                                  </p:childTnLst>
                                </p:cTn>
                              </p:par>
                              <p:par>
                                <p:cTn id="8" presetID="10" presetClass="entr" presetSubtype="0" fill="hold" nodeType="withEffect">
                                  <p:stCondLst>
                                    <p:cond delay="0"/>
                                  </p:stCondLst>
                                  <p:childTnLst>
                                    <p:set>
                                      <p:cBhvr>
                                        <p:cTn id="9" dur="1" fill="hold">
                                          <p:stCondLst>
                                            <p:cond delay="0"/>
                                          </p:stCondLst>
                                        </p:cTn>
                                        <p:tgtEl>
                                          <p:spTgt spid="1584"/>
                                        </p:tgtEl>
                                        <p:attrNameLst>
                                          <p:attrName>style.visibility</p:attrName>
                                        </p:attrNameLst>
                                      </p:cBhvr>
                                      <p:to>
                                        <p:strVal val="visible"/>
                                      </p:to>
                                    </p:set>
                                    <p:animEffect transition="in" filter="fade">
                                      <p:cBhvr>
                                        <p:cTn id="10" dur="1000"/>
                                        <p:tgtEl>
                                          <p:spTgt spid="158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86"/>
                                        </p:tgtEl>
                                        <p:attrNameLst>
                                          <p:attrName>style.visibility</p:attrName>
                                        </p:attrNameLst>
                                      </p:cBhvr>
                                      <p:to>
                                        <p:strVal val="visible"/>
                                      </p:to>
                                    </p:set>
                                    <p:animEffect transition="in" filter="fade">
                                      <p:cBhvr>
                                        <p:cTn id="15" dur="1000"/>
                                        <p:tgtEl>
                                          <p:spTgt spid="1586"/>
                                        </p:tgtEl>
                                      </p:cBhvr>
                                    </p:animEffect>
                                  </p:childTnLst>
                                </p:cTn>
                              </p:par>
                              <p:par>
                                <p:cTn id="16" presetID="10" presetClass="entr" presetSubtype="0" fill="hold" nodeType="withEffect">
                                  <p:stCondLst>
                                    <p:cond delay="0"/>
                                  </p:stCondLst>
                                  <p:childTnLst>
                                    <p:set>
                                      <p:cBhvr>
                                        <p:cTn id="17" dur="1" fill="hold">
                                          <p:stCondLst>
                                            <p:cond delay="0"/>
                                          </p:stCondLst>
                                        </p:cTn>
                                        <p:tgtEl>
                                          <p:spTgt spid="1592"/>
                                        </p:tgtEl>
                                        <p:attrNameLst>
                                          <p:attrName>style.visibility</p:attrName>
                                        </p:attrNameLst>
                                      </p:cBhvr>
                                      <p:to>
                                        <p:strVal val="visible"/>
                                      </p:to>
                                    </p:set>
                                    <p:animEffect transition="in" filter="fade">
                                      <p:cBhvr>
                                        <p:cTn id="18" dur="1000"/>
                                        <p:tgtEl>
                                          <p:spTgt spid="159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93"/>
                                        </p:tgtEl>
                                        <p:attrNameLst>
                                          <p:attrName>style.visibility</p:attrName>
                                        </p:attrNameLst>
                                      </p:cBhvr>
                                      <p:to>
                                        <p:strVal val="visible"/>
                                      </p:to>
                                    </p:set>
                                    <p:animEffect transition="in" filter="fade">
                                      <p:cBhvr>
                                        <p:cTn id="23" dur="1000"/>
                                        <p:tgtEl>
                                          <p:spTgt spid="1593"/>
                                        </p:tgtEl>
                                      </p:cBhvr>
                                    </p:animEffect>
                                  </p:childTnLst>
                                </p:cTn>
                              </p:par>
                              <p:par>
                                <p:cTn id="24" presetID="10" presetClass="entr" presetSubtype="0" fill="hold" nodeType="withEffect">
                                  <p:stCondLst>
                                    <p:cond delay="0"/>
                                  </p:stCondLst>
                                  <p:childTnLst>
                                    <p:set>
                                      <p:cBhvr>
                                        <p:cTn id="25" dur="1" fill="hold">
                                          <p:stCondLst>
                                            <p:cond delay="0"/>
                                          </p:stCondLst>
                                        </p:cTn>
                                        <p:tgtEl>
                                          <p:spTgt spid="1594"/>
                                        </p:tgtEl>
                                        <p:attrNameLst>
                                          <p:attrName>style.visibility</p:attrName>
                                        </p:attrNameLst>
                                      </p:cBhvr>
                                      <p:to>
                                        <p:strVal val="visible"/>
                                      </p:to>
                                    </p:set>
                                    <p:animEffect transition="in" filter="fade">
                                      <p:cBhvr>
                                        <p:cTn id="26" dur="1000"/>
                                        <p:tgtEl>
                                          <p:spTgt spid="159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96"/>
                                        </p:tgtEl>
                                        <p:attrNameLst>
                                          <p:attrName>style.visibility</p:attrName>
                                        </p:attrNameLst>
                                      </p:cBhvr>
                                      <p:to>
                                        <p:strVal val="visible"/>
                                      </p:to>
                                    </p:set>
                                    <p:animEffect transition="in" filter="fade">
                                      <p:cBhvr>
                                        <p:cTn id="31" dur="1000"/>
                                        <p:tgtEl>
                                          <p:spTgt spid="1596"/>
                                        </p:tgtEl>
                                      </p:cBhvr>
                                    </p:animEffect>
                                  </p:childTnLst>
                                </p:cTn>
                              </p:par>
                              <p:par>
                                <p:cTn id="32" presetID="10" presetClass="entr" presetSubtype="0" fill="hold" nodeType="withEffect">
                                  <p:stCondLst>
                                    <p:cond delay="0"/>
                                  </p:stCondLst>
                                  <p:childTnLst>
                                    <p:set>
                                      <p:cBhvr>
                                        <p:cTn id="33" dur="1" fill="hold">
                                          <p:stCondLst>
                                            <p:cond delay="0"/>
                                          </p:stCondLst>
                                        </p:cTn>
                                        <p:tgtEl>
                                          <p:spTgt spid="1595"/>
                                        </p:tgtEl>
                                        <p:attrNameLst>
                                          <p:attrName>style.visibility</p:attrName>
                                        </p:attrNameLst>
                                      </p:cBhvr>
                                      <p:to>
                                        <p:strVal val="visible"/>
                                      </p:to>
                                    </p:set>
                                    <p:animEffect transition="in" filter="fade">
                                      <p:cBhvr>
                                        <p:cTn id="34" dur="1000"/>
                                        <p:tgtEl>
                                          <p:spTgt spid="159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598"/>
                                        </p:tgtEl>
                                        <p:attrNameLst>
                                          <p:attrName>style.visibility</p:attrName>
                                        </p:attrNameLst>
                                      </p:cBhvr>
                                      <p:to>
                                        <p:strVal val="visible"/>
                                      </p:to>
                                    </p:set>
                                    <p:animEffect transition="in" filter="fade">
                                      <p:cBhvr>
                                        <p:cTn id="39" dur="1000"/>
                                        <p:tgtEl>
                                          <p:spTgt spid="1598"/>
                                        </p:tgtEl>
                                      </p:cBhvr>
                                    </p:animEffect>
                                  </p:childTnLst>
                                </p:cTn>
                              </p:par>
                              <p:par>
                                <p:cTn id="40" presetID="10" presetClass="entr" presetSubtype="0" fill="hold" nodeType="withEffect">
                                  <p:stCondLst>
                                    <p:cond delay="0"/>
                                  </p:stCondLst>
                                  <p:childTnLst>
                                    <p:set>
                                      <p:cBhvr>
                                        <p:cTn id="41" dur="1" fill="hold">
                                          <p:stCondLst>
                                            <p:cond delay="0"/>
                                          </p:stCondLst>
                                        </p:cTn>
                                        <p:tgtEl>
                                          <p:spTgt spid="1597"/>
                                        </p:tgtEl>
                                        <p:attrNameLst>
                                          <p:attrName>style.visibility</p:attrName>
                                        </p:attrNameLst>
                                      </p:cBhvr>
                                      <p:to>
                                        <p:strVal val="visible"/>
                                      </p:to>
                                    </p:set>
                                    <p:animEffect transition="in" filter="fade">
                                      <p:cBhvr>
                                        <p:cTn id="42" dur="1000"/>
                                        <p:tgtEl>
                                          <p:spTgt spid="15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pic>
        <p:nvPicPr>
          <p:cNvPr id="1608" name="Google Shape;1608;p199"/>
          <p:cNvPicPr preferRelativeResize="0"/>
          <p:nvPr/>
        </p:nvPicPr>
        <p:blipFill rotWithShape="1">
          <a:blip r:embed="rId3">
            <a:alphaModFix amt="50000"/>
          </a:blip>
          <a:srcRect r="15390"/>
          <a:stretch/>
        </p:blipFill>
        <p:spPr>
          <a:xfrm>
            <a:off x="1890600" y="0"/>
            <a:ext cx="7253400" cy="5143500"/>
          </a:xfrm>
          <a:prstGeom prst="rect">
            <a:avLst/>
          </a:prstGeom>
          <a:noFill/>
          <a:ln>
            <a:noFill/>
          </a:ln>
        </p:spPr>
      </p:pic>
      <p:sp>
        <p:nvSpPr>
          <p:cNvPr id="1609" name="Google Shape;1609;p199"/>
          <p:cNvSpPr/>
          <p:nvPr/>
        </p:nvSpPr>
        <p:spPr>
          <a:xfrm>
            <a:off x="0" y="-25"/>
            <a:ext cx="3827400" cy="5143500"/>
          </a:xfrm>
          <a:prstGeom prst="rect">
            <a:avLst/>
          </a:prstGeom>
          <a:gradFill>
            <a:gsLst>
              <a:gs pos="0">
                <a:srgbClr val="434343"/>
              </a:gs>
              <a:gs pos="57000">
                <a:srgbClr val="999999"/>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99"/>
          <p:cNvSpPr txBox="1">
            <a:spLocks noGrp="1"/>
          </p:cNvSpPr>
          <p:nvPr>
            <p:ph type="body" idx="4294967295"/>
          </p:nvPr>
        </p:nvSpPr>
        <p:spPr>
          <a:xfrm>
            <a:off x="98099" y="1634100"/>
            <a:ext cx="3917309" cy="18753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sz="4200" dirty="0">
                <a:latin typeface="Impact"/>
                <a:ea typeface="Impact"/>
                <a:cs typeface="Impact"/>
                <a:sym typeface="Impact"/>
              </a:rPr>
              <a:t>Welcome to the dark side of data science</a:t>
            </a:r>
            <a:endParaRPr sz="4200" dirty="0">
              <a:latin typeface="Impact"/>
              <a:ea typeface="Impact"/>
              <a:cs typeface="Impact"/>
              <a:sym typeface="Impac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200"/>
          <p:cNvSpPr txBox="1">
            <a:spLocks noGrp="1"/>
          </p:cNvSpPr>
          <p:nvPr>
            <p:ph type="title"/>
          </p:nvPr>
        </p:nvSpPr>
        <p:spPr>
          <a:xfrm>
            <a:off x="113200" y="60950"/>
            <a:ext cx="8355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800" dirty="0"/>
              <a:t>Fundamentally AI understanding is probabilistic.</a:t>
            </a:r>
            <a:endParaRPr sz="2800" dirty="0"/>
          </a:p>
        </p:txBody>
      </p:sp>
      <p:cxnSp>
        <p:nvCxnSpPr>
          <p:cNvPr id="6" name="Google Shape;1123;p138">
            <a:extLst>
              <a:ext uri="{FF2B5EF4-FFF2-40B4-BE49-F238E27FC236}">
                <a16:creationId xmlns:a16="http://schemas.microsoft.com/office/drawing/2014/main" id="{CF574DF1-5C2C-A54B-C0CB-44398034F25C}"/>
              </a:ext>
            </a:extLst>
          </p:cNvPr>
          <p:cNvCxnSpPr/>
          <p:nvPr/>
        </p:nvCxnSpPr>
        <p:spPr>
          <a:xfrm>
            <a:off x="285750" y="1966025"/>
            <a:ext cx="3781500" cy="0"/>
          </a:xfrm>
          <a:prstGeom prst="straightConnector1">
            <a:avLst/>
          </a:prstGeom>
          <a:noFill/>
          <a:ln w="9525" cap="flat" cmpd="sng">
            <a:solidFill>
              <a:srgbClr val="FF5600"/>
            </a:solidFill>
            <a:prstDash val="solid"/>
            <a:round/>
            <a:headEnd type="none" w="med" len="med"/>
            <a:tailEnd type="none" w="med" len="med"/>
          </a:ln>
        </p:spPr>
      </p:cxnSp>
      <p:sp>
        <p:nvSpPr>
          <p:cNvPr id="7" name="Google Shape;1124;p138">
            <a:extLst>
              <a:ext uri="{FF2B5EF4-FFF2-40B4-BE49-F238E27FC236}">
                <a16:creationId xmlns:a16="http://schemas.microsoft.com/office/drawing/2014/main" id="{FBF5E53D-AB14-1B44-63FC-B64DD45A5170}"/>
              </a:ext>
            </a:extLst>
          </p:cNvPr>
          <p:cNvSpPr txBox="1"/>
          <p:nvPr/>
        </p:nvSpPr>
        <p:spPr>
          <a:xfrm>
            <a:off x="1544700" y="1880675"/>
            <a:ext cx="1263600" cy="170700"/>
          </a:xfrm>
          <a:prstGeom prst="rect">
            <a:avLst/>
          </a:prstGeom>
          <a:solidFill>
            <a:srgbClr val="0A0A0C"/>
          </a:solidFill>
          <a:ln>
            <a:noFill/>
          </a:ln>
        </p:spPr>
        <p:txBody>
          <a:bodyPr spcFirstLastPara="1" wrap="square" lIns="45700" tIns="91425" rIns="45700" bIns="91425" anchor="ctr" anchorCtr="0">
            <a:noAutofit/>
          </a:bodyPr>
          <a:lstStyle/>
          <a:p>
            <a:pPr marL="0" lvl="0" indent="0" algn="ctr" rtl="0">
              <a:spcBef>
                <a:spcPts val="0"/>
              </a:spcBef>
              <a:spcAft>
                <a:spcPts val="0"/>
              </a:spcAft>
              <a:buNone/>
            </a:pPr>
            <a:r>
              <a:rPr lang="en" sz="1300" b="1">
                <a:solidFill>
                  <a:srgbClr val="FF5600"/>
                </a:solidFill>
                <a:latin typeface="Roboto"/>
                <a:ea typeface="Roboto"/>
                <a:cs typeface="Roboto"/>
                <a:sym typeface="Roboto"/>
              </a:rPr>
              <a:t>Deterministic</a:t>
            </a:r>
            <a:endParaRPr sz="1300" b="1">
              <a:solidFill>
                <a:srgbClr val="FF5600"/>
              </a:solidFill>
              <a:latin typeface="Roboto"/>
              <a:ea typeface="Roboto"/>
              <a:cs typeface="Roboto"/>
              <a:sym typeface="Roboto"/>
            </a:endParaRPr>
          </a:p>
        </p:txBody>
      </p:sp>
      <p:cxnSp>
        <p:nvCxnSpPr>
          <p:cNvPr id="8" name="Google Shape;1125;p138">
            <a:extLst>
              <a:ext uri="{FF2B5EF4-FFF2-40B4-BE49-F238E27FC236}">
                <a16:creationId xmlns:a16="http://schemas.microsoft.com/office/drawing/2014/main" id="{070BFD31-BFBA-69D5-FB14-4D8A904D6ED3}"/>
              </a:ext>
            </a:extLst>
          </p:cNvPr>
          <p:cNvCxnSpPr/>
          <p:nvPr/>
        </p:nvCxnSpPr>
        <p:spPr>
          <a:xfrm>
            <a:off x="4305300" y="1966025"/>
            <a:ext cx="3819600" cy="0"/>
          </a:xfrm>
          <a:prstGeom prst="straightConnector1">
            <a:avLst/>
          </a:prstGeom>
          <a:noFill/>
          <a:ln w="9525" cap="flat" cmpd="sng">
            <a:solidFill>
              <a:srgbClr val="2D8FE2"/>
            </a:solidFill>
            <a:prstDash val="solid"/>
            <a:round/>
            <a:headEnd type="none" w="med" len="med"/>
            <a:tailEnd type="none" w="med" len="med"/>
          </a:ln>
        </p:spPr>
      </p:cxnSp>
      <p:sp>
        <p:nvSpPr>
          <p:cNvPr id="9" name="Google Shape;1126;p138">
            <a:extLst>
              <a:ext uri="{FF2B5EF4-FFF2-40B4-BE49-F238E27FC236}">
                <a16:creationId xmlns:a16="http://schemas.microsoft.com/office/drawing/2014/main" id="{56A30748-DB0A-F5C2-3C75-396B255EA2FA}"/>
              </a:ext>
            </a:extLst>
          </p:cNvPr>
          <p:cNvSpPr txBox="1"/>
          <p:nvPr/>
        </p:nvSpPr>
        <p:spPr>
          <a:xfrm>
            <a:off x="5607450" y="1880675"/>
            <a:ext cx="1215300" cy="170700"/>
          </a:xfrm>
          <a:prstGeom prst="rect">
            <a:avLst/>
          </a:prstGeom>
          <a:solidFill>
            <a:srgbClr val="0A0A0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00A4E4"/>
                </a:solidFill>
                <a:latin typeface="Roboto"/>
                <a:ea typeface="Roboto"/>
                <a:cs typeface="Roboto"/>
                <a:sym typeface="Roboto"/>
              </a:rPr>
              <a:t>Probabilistic</a:t>
            </a:r>
            <a:endParaRPr sz="1300" b="1">
              <a:solidFill>
                <a:srgbClr val="00A4E4"/>
              </a:solidFill>
              <a:latin typeface="Roboto"/>
              <a:ea typeface="Roboto"/>
              <a:cs typeface="Roboto"/>
              <a:sym typeface="Roboto"/>
            </a:endParaRPr>
          </a:p>
        </p:txBody>
      </p:sp>
      <p:sp>
        <p:nvSpPr>
          <p:cNvPr id="10" name="Google Shape;1127;p138">
            <a:extLst>
              <a:ext uri="{FF2B5EF4-FFF2-40B4-BE49-F238E27FC236}">
                <a16:creationId xmlns:a16="http://schemas.microsoft.com/office/drawing/2014/main" id="{031C1061-823B-47F6-2329-EEFAF7482AB6}"/>
              </a:ext>
            </a:extLst>
          </p:cNvPr>
          <p:cNvSpPr txBox="1"/>
          <p:nvPr/>
        </p:nvSpPr>
        <p:spPr>
          <a:xfrm>
            <a:off x="285750" y="2009775"/>
            <a:ext cx="37635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a:solidFill>
                  <a:srgbClr val="FE5E22"/>
                </a:solidFill>
                <a:latin typeface="Roboto"/>
                <a:ea typeface="Roboto"/>
                <a:cs typeface="Roboto"/>
                <a:sym typeface="Roboto"/>
              </a:rPr>
              <a:t>2 + 2 = </a:t>
            </a:r>
            <a:endParaRPr sz="2400">
              <a:solidFill>
                <a:srgbClr val="FE5E22"/>
              </a:solidFill>
              <a:latin typeface="Roboto"/>
              <a:ea typeface="Roboto"/>
              <a:cs typeface="Roboto"/>
              <a:sym typeface="Roboto"/>
            </a:endParaRPr>
          </a:p>
          <a:p>
            <a:pPr marL="0" lvl="0" indent="0" algn="ctr" rtl="0">
              <a:spcBef>
                <a:spcPts val="0"/>
              </a:spcBef>
              <a:spcAft>
                <a:spcPts val="0"/>
              </a:spcAft>
              <a:buNone/>
            </a:pPr>
            <a:r>
              <a:rPr lang="en" sz="2400">
                <a:solidFill>
                  <a:srgbClr val="FE5E22"/>
                </a:solidFill>
                <a:latin typeface="Roboto"/>
                <a:ea typeface="Roboto"/>
                <a:cs typeface="Roboto"/>
                <a:sym typeface="Roboto"/>
              </a:rPr>
              <a:t>4</a:t>
            </a:r>
            <a:endParaRPr sz="2400">
              <a:solidFill>
                <a:srgbClr val="FE5E22"/>
              </a:solidFill>
              <a:latin typeface="Roboto"/>
              <a:ea typeface="Roboto"/>
              <a:cs typeface="Roboto"/>
              <a:sym typeface="Roboto"/>
            </a:endParaRPr>
          </a:p>
        </p:txBody>
      </p:sp>
      <p:sp>
        <p:nvSpPr>
          <p:cNvPr id="11" name="Google Shape;1128;p138">
            <a:extLst>
              <a:ext uri="{FF2B5EF4-FFF2-40B4-BE49-F238E27FC236}">
                <a16:creationId xmlns:a16="http://schemas.microsoft.com/office/drawing/2014/main" id="{7C94FBF8-400B-2DF0-878C-19420692D608}"/>
              </a:ext>
            </a:extLst>
          </p:cNvPr>
          <p:cNvSpPr txBox="1"/>
          <p:nvPr/>
        </p:nvSpPr>
        <p:spPr>
          <a:xfrm>
            <a:off x="4333350" y="2009775"/>
            <a:ext cx="37635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a:solidFill>
                  <a:srgbClr val="00A4E4"/>
                </a:solidFill>
                <a:latin typeface="Roboto"/>
                <a:ea typeface="Roboto"/>
                <a:cs typeface="Roboto"/>
                <a:sym typeface="Roboto"/>
              </a:rPr>
              <a:t>2 + 2 = </a:t>
            </a:r>
            <a:endParaRPr sz="2100">
              <a:solidFill>
                <a:srgbClr val="00A4E4"/>
              </a:solidFill>
              <a:latin typeface="Roboto"/>
              <a:ea typeface="Roboto"/>
              <a:cs typeface="Roboto"/>
              <a:sym typeface="Roboto"/>
            </a:endParaRPr>
          </a:p>
          <a:p>
            <a:pPr marL="0" lvl="0" indent="0" algn="ctr" rtl="0">
              <a:spcBef>
                <a:spcPts val="0"/>
              </a:spcBef>
              <a:spcAft>
                <a:spcPts val="0"/>
              </a:spcAft>
              <a:buNone/>
            </a:pPr>
            <a:r>
              <a:rPr lang="en" sz="2100">
                <a:solidFill>
                  <a:srgbClr val="00A4E4"/>
                </a:solidFill>
                <a:latin typeface="Roboto"/>
                <a:ea typeface="Roboto"/>
                <a:cs typeface="Roboto"/>
                <a:sym typeface="Roboto"/>
              </a:rPr>
              <a:t>99.99% Probability of 4</a:t>
            </a:r>
            <a:endParaRPr sz="2100">
              <a:solidFill>
                <a:srgbClr val="00A4E4"/>
              </a:solidFill>
              <a:latin typeface="Roboto"/>
              <a:ea typeface="Roboto"/>
              <a:cs typeface="Roboto"/>
              <a:sym typeface="Roboto"/>
            </a:endParaRPr>
          </a:p>
        </p:txBody>
      </p:sp>
      <p:sp>
        <p:nvSpPr>
          <p:cNvPr id="12" name="Google Shape;1129;p138">
            <a:extLst>
              <a:ext uri="{FF2B5EF4-FFF2-40B4-BE49-F238E27FC236}">
                <a16:creationId xmlns:a16="http://schemas.microsoft.com/office/drawing/2014/main" id="{10FCF833-E456-8B5E-766F-379DA5B5CA3F}"/>
              </a:ext>
            </a:extLst>
          </p:cNvPr>
          <p:cNvSpPr/>
          <p:nvPr/>
        </p:nvSpPr>
        <p:spPr>
          <a:xfrm>
            <a:off x="25" y="44519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A calculator will always be right.  ML will be wrong immediately.</a:t>
            </a:r>
            <a:endParaRPr sz="1100" i="0" u="none" strike="noStrike" cap="none">
              <a:solidFill>
                <a:srgbClr val="FFFFFF"/>
              </a:solidFill>
              <a:latin typeface="Titillium Web"/>
              <a:ea typeface="Titillium Web"/>
              <a:cs typeface="Titillium Web"/>
              <a:sym typeface="Titillium Web"/>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0"/>
        <p:cNvGrpSpPr/>
        <p:nvPr/>
      </p:nvGrpSpPr>
      <p:grpSpPr>
        <a:xfrm>
          <a:off x="0" y="0"/>
          <a:ext cx="0" cy="0"/>
          <a:chOff x="0" y="0"/>
          <a:chExt cx="0" cy="0"/>
        </a:xfrm>
      </p:grpSpPr>
      <p:sp>
        <p:nvSpPr>
          <p:cNvPr id="1631" name="Google Shape;1631;p201"/>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Let’s put a model into production.</a:t>
            </a:r>
            <a:endParaRPr/>
          </a:p>
        </p:txBody>
      </p:sp>
      <p:sp>
        <p:nvSpPr>
          <p:cNvPr id="1632" name="Google Shape;1632;p201"/>
          <p:cNvSpPr/>
          <p:nvPr/>
        </p:nvSpPr>
        <p:spPr>
          <a:xfrm>
            <a:off x="7645325" y="1634050"/>
            <a:ext cx="911700" cy="7176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01"/>
          <p:cNvSpPr/>
          <p:nvPr/>
        </p:nvSpPr>
        <p:spPr>
          <a:xfrm>
            <a:off x="554525" y="1726750"/>
            <a:ext cx="640800" cy="6408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01"/>
          <p:cNvSpPr/>
          <p:nvPr/>
        </p:nvSpPr>
        <p:spPr>
          <a:xfrm>
            <a:off x="4399858" y="2310525"/>
            <a:ext cx="176400" cy="1764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01"/>
          <p:cNvSpPr/>
          <p:nvPr/>
        </p:nvSpPr>
        <p:spPr>
          <a:xfrm>
            <a:off x="5838775"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01"/>
          <p:cNvSpPr/>
          <p:nvPr/>
        </p:nvSpPr>
        <p:spPr>
          <a:xfrm>
            <a:off x="3291200" y="2310525"/>
            <a:ext cx="2393700" cy="717600"/>
          </a:xfrm>
          <a:prstGeom prst="triangle">
            <a:avLst>
              <a:gd name="adj" fmla="val 50162"/>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nvGrpSpPr>
          <p:cNvPr id="1637" name="Google Shape;1637;p201"/>
          <p:cNvGrpSpPr/>
          <p:nvPr/>
        </p:nvGrpSpPr>
        <p:grpSpPr>
          <a:xfrm>
            <a:off x="3796550" y="1250358"/>
            <a:ext cx="1383000" cy="1232708"/>
            <a:chOff x="3880500" y="1936158"/>
            <a:chExt cx="1383000" cy="1232708"/>
          </a:xfrm>
        </p:grpSpPr>
        <p:pic>
          <p:nvPicPr>
            <p:cNvPr id="1638" name="Google Shape;1638;p201"/>
            <p:cNvPicPr preferRelativeResize="0"/>
            <p:nvPr/>
          </p:nvPicPr>
          <p:blipFill>
            <a:blip r:embed="rId3">
              <a:alphaModFix/>
            </a:blip>
            <a:stretch>
              <a:fillRect/>
            </a:stretch>
          </p:blipFill>
          <p:spPr>
            <a:xfrm>
              <a:off x="4126591" y="2277941"/>
              <a:ext cx="890818" cy="890925"/>
            </a:xfrm>
            <a:prstGeom prst="rect">
              <a:avLst/>
            </a:prstGeom>
            <a:noFill/>
            <a:ln>
              <a:noFill/>
            </a:ln>
          </p:spPr>
        </p:pic>
        <p:sp>
          <p:nvSpPr>
            <p:cNvPr id="1639" name="Google Shape;1639;p201"/>
            <p:cNvSpPr txBox="1"/>
            <p:nvPr/>
          </p:nvSpPr>
          <p:spPr>
            <a:xfrm>
              <a:off x="3880500"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Build &amp; Validate a Model</a:t>
              </a:r>
              <a:endParaRPr sz="800">
                <a:solidFill>
                  <a:srgbClr val="999999"/>
                </a:solidFill>
                <a:latin typeface="Roboto"/>
                <a:ea typeface="Roboto"/>
                <a:cs typeface="Roboto"/>
                <a:sym typeface="Roboto"/>
              </a:endParaRPr>
            </a:p>
          </p:txBody>
        </p:sp>
      </p:grpSp>
      <p:grpSp>
        <p:nvGrpSpPr>
          <p:cNvPr id="1640" name="Google Shape;1640;p201"/>
          <p:cNvGrpSpPr/>
          <p:nvPr/>
        </p:nvGrpSpPr>
        <p:grpSpPr>
          <a:xfrm>
            <a:off x="3953150" y="3284377"/>
            <a:ext cx="1069800" cy="908236"/>
            <a:chOff x="3953150" y="3284377"/>
            <a:chExt cx="1069800" cy="908236"/>
          </a:xfrm>
        </p:grpSpPr>
        <p:pic>
          <p:nvPicPr>
            <p:cNvPr id="1641" name="Google Shape;1641;p201"/>
            <p:cNvPicPr preferRelativeResize="0"/>
            <p:nvPr/>
          </p:nvPicPr>
          <p:blipFill>
            <a:blip r:embed="rId4">
              <a:alphaModFix/>
            </a:blip>
            <a:stretch>
              <a:fillRect/>
            </a:stretch>
          </p:blipFill>
          <p:spPr>
            <a:xfrm>
              <a:off x="4339358" y="3284377"/>
              <a:ext cx="297385" cy="307800"/>
            </a:xfrm>
            <a:prstGeom prst="rect">
              <a:avLst/>
            </a:prstGeom>
            <a:noFill/>
            <a:ln>
              <a:noFill/>
            </a:ln>
          </p:spPr>
        </p:pic>
        <p:sp>
          <p:nvSpPr>
            <p:cNvPr id="1642" name="Google Shape;1642;p201"/>
            <p:cNvSpPr/>
            <p:nvPr/>
          </p:nvSpPr>
          <p:spPr>
            <a:xfrm>
              <a:off x="3953150" y="3703013"/>
              <a:ext cx="10698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“Use machine learning!”</a:t>
              </a:r>
              <a:endParaRPr sz="900" b="0" i="0" u="none" strike="noStrike" cap="none">
                <a:solidFill>
                  <a:srgbClr val="FFFFFF"/>
                </a:solidFill>
                <a:latin typeface="Roboto"/>
                <a:ea typeface="Roboto"/>
                <a:cs typeface="Roboto"/>
                <a:sym typeface="Roboto"/>
              </a:endParaRPr>
            </a:p>
          </p:txBody>
        </p:sp>
      </p:grpSp>
      <p:sp>
        <p:nvSpPr>
          <p:cNvPr id="1643" name="Google Shape;1643;p201"/>
          <p:cNvSpPr/>
          <p:nvPr/>
        </p:nvSpPr>
        <p:spPr>
          <a:xfrm>
            <a:off x="2225638"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01"/>
          <p:cNvSpPr/>
          <p:nvPr/>
        </p:nvSpPr>
        <p:spPr>
          <a:xfrm>
            <a:off x="4778413" y="2310525"/>
            <a:ext cx="2393700" cy="717600"/>
          </a:xfrm>
          <a:prstGeom prst="triangle">
            <a:avLst>
              <a:gd name="adj" fmla="val 64297"/>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nvGrpSpPr>
          <p:cNvPr id="1645" name="Google Shape;1645;p201"/>
          <p:cNvGrpSpPr/>
          <p:nvPr/>
        </p:nvGrpSpPr>
        <p:grpSpPr>
          <a:xfrm>
            <a:off x="5603123" y="1250358"/>
            <a:ext cx="1383000" cy="1248609"/>
            <a:chOff x="5407313" y="1936158"/>
            <a:chExt cx="1383000" cy="1248609"/>
          </a:xfrm>
        </p:grpSpPr>
        <p:pic>
          <p:nvPicPr>
            <p:cNvPr id="1646" name="Google Shape;1646;p201"/>
            <p:cNvPicPr preferRelativeResize="0"/>
            <p:nvPr/>
          </p:nvPicPr>
          <p:blipFill>
            <a:blip r:embed="rId5">
              <a:alphaModFix/>
            </a:blip>
            <a:stretch>
              <a:fillRect/>
            </a:stretch>
          </p:blipFill>
          <p:spPr>
            <a:xfrm>
              <a:off x="5645401" y="2262041"/>
              <a:ext cx="906824" cy="922726"/>
            </a:xfrm>
            <a:prstGeom prst="rect">
              <a:avLst/>
            </a:prstGeom>
            <a:noFill/>
            <a:ln>
              <a:noFill/>
            </a:ln>
          </p:spPr>
        </p:pic>
        <p:sp>
          <p:nvSpPr>
            <p:cNvPr id="1647" name="Google Shape;1647;p201"/>
            <p:cNvSpPr txBox="1"/>
            <p:nvPr/>
          </p:nvSpPr>
          <p:spPr>
            <a:xfrm>
              <a:off x="540731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Deploy the Technology</a:t>
              </a:r>
              <a:endParaRPr sz="800">
                <a:solidFill>
                  <a:srgbClr val="999999"/>
                </a:solidFill>
                <a:latin typeface="Roboto"/>
                <a:ea typeface="Roboto"/>
                <a:cs typeface="Roboto"/>
                <a:sym typeface="Roboto"/>
              </a:endParaRPr>
            </a:p>
          </p:txBody>
        </p:sp>
      </p:grpSp>
      <p:sp>
        <p:nvSpPr>
          <p:cNvPr id="1648" name="Google Shape;1648;p201"/>
          <p:cNvSpPr/>
          <p:nvPr/>
        </p:nvSpPr>
        <p:spPr>
          <a:xfrm>
            <a:off x="183425" y="2310525"/>
            <a:ext cx="2393700" cy="717600"/>
          </a:xfrm>
          <a:prstGeom prst="triangle">
            <a:avLst>
              <a:gd name="adj" fmla="val 28670"/>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pic>
        <p:nvPicPr>
          <p:cNvPr id="1649" name="Google Shape;1649;p201"/>
          <p:cNvPicPr preferRelativeResize="0"/>
          <p:nvPr/>
        </p:nvPicPr>
        <p:blipFill>
          <a:blip r:embed="rId6">
            <a:alphaModFix/>
          </a:blip>
          <a:stretch>
            <a:fillRect/>
          </a:stretch>
        </p:blipFill>
        <p:spPr>
          <a:xfrm>
            <a:off x="475112" y="1637791"/>
            <a:ext cx="799625" cy="799625"/>
          </a:xfrm>
          <a:prstGeom prst="rect">
            <a:avLst/>
          </a:prstGeom>
          <a:noFill/>
          <a:ln>
            <a:noFill/>
          </a:ln>
        </p:spPr>
      </p:pic>
      <p:sp>
        <p:nvSpPr>
          <p:cNvPr id="1650" name="Google Shape;1650;p201"/>
          <p:cNvSpPr txBox="1"/>
          <p:nvPr/>
        </p:nvSpPr>
        <p:spPr>
          <a:xfrm>
            <a:off x="183425" y="12503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Business Strategy</a:t>
            </a:r>
            <a:endParaRPr sz="800">
              <a:solidFill>
                <a:srgbClr val="999999"/>
              </a:solidFill>
              <a:latin typeface="Roboto"/>
              <a:ea typeface="Roboto"/>
              <a:cs typeface="Roboto"/>
              <a:sym typeface="Roboto"/>
            </a:endParaRPr>
          </a:p>
        </p:txBody>
      </p:sp>
      <p:grpSp>
        <p:nvGrpSpPr>
          <p:cNvPr id="1651" name="Google Shape;1651;p201"/>
          <p:cNvGrpSpPr/>
          <p:nvPr/>
        </p:nvGrpSpPr>
        <p:grpSpPr>
          <a:xfrm>
            <a:off x="5525" y="3301223"/>
            <a:ext cx="1738800" cy="891389"/>
            <a:chOff x="5525" y="3301223"/>
            <a:chExt cx="1738800" cy="891389"/>
          </a:xfrm>
        </p:grpSpPr>
        <p:sp>
          <p:nvSpPr>
            <p:cNvPr id="1652" name="Google Shape;1652;p201"/>
            <p:cNvSpPr/>
            <p:nvPr/>
          </p:nvSpPr>
          <p:spPr>
            <a:xfrm>
              <a:off x="5525" y="3703013"/>
              <a:ext cx="17388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“Is this applicant qualified?”</a:t>
              </a:r>
              <a:endParaRPr sz="900" b="0" i="0" u="none" strike="noStrike" cap="none">
                <a:solidFill>
                  <a:srgbClr val="FFFFFF"/>
                </a:solidFill>
                <a:latin typeface="Roboto"/>
                <a:ea typeface="Roboto"/>
                <a:cs typeface="Roboto"/>
                <a:sym typeface="Roboto"/>
              </a:endParaRPr>
            </a:p>
          </p:txBody>
        </p:sp>
        <p:pic>
          <p:nvPicPr>
            <p:cNvPr id="1653" name="Google Shape;1653;p201"/>
            <p:cNvPicPr preferRelativeResize="0"/>
            <p:nvPr/>
          </p:nvPicPr>
          <p:blipFill>
            <a:blip r:embed="rId7">
              <a:alphaModFix/>
            </a:blip>
            <a:stretch>
              <a:fillRect/>
            </a:stretch>
          </p:blipFill>
          <p:spPr>
            <a:xfrm>
              <a:off x="701850" y="3301223"/>
              <a:ext cx="346151" cy="346151"/>
            </a:xfrm>
            <a:prstGeom prst="rect">
              <a:avLst/>
            </a:prstGeom>
            <a:noFill/>
            <a:ln>
              <a:noFill/>
            </a:ln>
          </p:spPr>
        </p:pic>
      </p:grpSp>
      <p:sp>
        <p:nvSpPr>
          <p:cNvPr id="1654" name="Google Shape;1654;p201"/>
          <p:cNvSpPr/>
          <p:nvPr/>
        </p:nvSpPr>
        <p:spPr>
          <a:xfrm>
            <a:off x="1911525" y="2310525"/>
            <a:ext cx="2393700" cy="717600"/>
          </a:xfrm>
          <a:prstGeom prst="triangle">
            <a:avLst>
              <a:gd name="adj" fmla="val 28670"/>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pic>
        <p:nvPicPr>
          <p:cNvPr id="1655" name="Google Shape;1655;p201"/>
          <p:cNvPicPr preferRelativeResize="0"/>
          <p:nvPr/>
        </p:nvPicPr>
        <p:blipFill>
          <a:blip r:embed="rId8">
            <a:alphaModFix/>
          </a:blip>
          <a:stretch>
            <a:fillRect/>
          </a:stretch>
        </p:blipFill>
        <p:spPr>
          <a:xfrm>
            <a:off x="2228075" y="1584191"/>
            <a:ext cx="906825" cy="906825"/>
          </a:xfrm>
          <a:prstGeom prst="rect">
            <a:avLst/>
          </a:prstGeom>
          <a:noFill/>
          <a:ln>
            <a:noFill/>
          </a:ln>
        </p:spPr>
      </p:pic>
      <p:sp>
        <p:nvSpPr>
          <p:cNvPr id="1656" name="Google Shape;1656;p201"/>
          <p:cNvSpPr txBox="1"/>
          <p:nvPr/>
        </p:nvSpPr>
        <p:spPr>
          <a:xfrm>
            <a:off x="1989988" y="12503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Collect Data</a:t>
            </a:r>
            <a:endParaRPr sz="800">
              <a:solidFill>
                <a:srgbClr val="999999"/>
              </a:solidFill>
              <a:latin typeface="Roboto"/>
              <a:ea typeface="Roboto"/>
              <a:cs typeface="Roboto"/>
              <a:sym typeface="Roboto"/>
            </a:endParaRPr>
          </a:p>
        </p:txBody>
      </p:sp>
      <p:grpSp>
        <p:nvGrpSpPr>
          <p:cNvPr id="1657" name="Google Shape;1657;p201"/>
          <p:cNvGrpSpPr/>
          <p:nvPr/>
        </p:nvGrpSpPr>
        <p:grpSpPr>
          <a:xfrm>
            <a:off x="1846438" y="3241223"/>
            <a:ext cx="1670100" cy="951389"/>
            <a:chOff x="1846438" y="3241223"/>
            <a:chExt cx="1670100" cy="951389"/>
          </a:xfrm>
        </p:grpSpPr>
        <p:sp>
          <p:nvSpPr>
            <p:cNvPr id="1658" name="Google Shape;1658;p201"/>
            <p:cNvSpPr/>
            <p:nvPr/>
          </p:nvSpPr>
          <p:spPr>
            <a:xfrm>
              <a:off x="1846438" y="3703013"/>
              <a:ext cx="16701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“Edu, Employment Type, Employment Length”</a:t>
              </a:r>
              <a:endParaRPr sz="900" b="0" i="0" u="none" strike="noStrike" cap="none">
                <a:solidFill>
                  <a:srgbClr val="FFFFFF"/>
                </a:solidFill>
                <a:latin typeface="Roboto"/>
                <a:ea typeface="Roboto"/>
                <a:cs typeface="Roboto"/>
                <a:sym typeface="Roboto"/>
              </a:endParaRPr>
            </a:p>
          </p:txBody>
        </p:sp>
        <p:grpSp>
          <p:nvGrpSpPr>
            <p:cNvPr id="1659" name="Google Shape;1659;p201"/>
            <p:cNvGrpSpPr/>
            <p:nvPr/>
          </p:nvGrpSpPr>
          <p:grpSpPr>
            <a:xfrm>
              <a:off x="2049340" y="3241223"/>
              <a:ext cx="1264295" cy="444600"/>
              <a:chOff x="1996527" y="3241223"/>
              <a:chExt cx="1264295" cy="444600"/>
            </a:xfrm>
          </p:grpSpPr>
          <p:cxnSp>
            <p:nvCxnSpPr>
              <p:cNvPr id="1660" name="Google Shape;1660;p201"/>
              <p:cNvCxnSpPr/>
              <p:nvPr/>
            </p:nvCxnSpPr>
            <p:spPr>
              <a:xfrm>
                <a:off x="2399138" y="3241223"/>
                <a:ext cx="0" cy="444600"/>
              </a:xfrm>
              <a:prstGeom prst="straightConnector1">
                <a:avLst/>
              </a:prstGeom>
              <a:noFill/>
              <a:ln w="9525" cap="flat" cmpd="sng">
                <a:solidFill>
                  <a:srgbClr val="7D96AC"/>
                </a:solidFill>
                <a:prstDash val="solid"/>
                <a:round/>
                <a:headEnd type="none" w="med" len="med"/>
                <a:tailEnd type="none" w="med" len="med"/>
              </a:ln>
              <a:effectLst>
                <a:outerShdw blurRad="57150" dist="19050" dir="5400000" algn="bl" rotWithShape="0">
                  <a:srgbClr val="7D96AC">
                    <a:alpha val="50000"/>
                  </a:srgbClr>
                </a:outerShdw>
              </a:effectLst>
            </p:spPr>
          </p:cxnSp>
          <p:cxnSp>
            <p:nvCxnSpPr>
              <p:cNvPr id="1661" name="Google Shape;1661;p201"/>
              <p:cNvCxnSpPr/>
              <p:nvPr/>
            </p:nvCxnSpPr>
            <p:spPr>
              <a:xfrm>
                <a:off x="2858211" y="3241223"/>
                <a:ext cx="0" cy="444600"/>
              </a:xfrm>
              <a:prstGeom prst="straightConnector1">
                <a:avLst/>
              </a:prstGeom>
              <a:noFill/>
              <a:ln w="9525" cap="flat" cmpd="sng">
                <a:solidFill>
                  <a:srgbClr val="7D96AC"/>
                </a:solidFill>
                <a:prstDash val="solid"/>
                <a:round/>
                <a:headEnd type="none" w="med" len="med"/>
                <a:tailEnd type="none" w="med" len="med"/>
              </a:ln>
              <a:effectLst>
                <a:outerShdw blurRad="57150" dist="19050" dir="5400000" algn="bl" rotWithShape="0">
                  <a:srgbClr val="7D96AC">
                    <a:alpha val="50000"/>
                  </a:srgbClr>
                </a:outerShdw>
              </a:effectLst>
            </p:spPr>
          </p:cxnSp>
          <p:pic>
            <p:nvPicPr>
              <p:cNvPr id="1662" name="Google Shape;1662;p201"/>
              <p:cNvPicPr preferRelativeResize="0"/>
              <p:nvPr/>
            </p:nvPicPr>
            <p:blipFill>
              <a:blip r:embed="rId9">
                <a:alphaModFix/>
              </a:blip>
              <a:stretch>
                <a:fillRect/>
              </a:stretch>
            </p:blipFill>
            <p:spPr>
              <a:xfrm>
                <a:off x="1996527" y="3290448"/>
                <a:ext cx="346150" cy="346150"/>
              </a:xfrm>
              <a:prstGeom prst="rect">
                <a:avLst/>
              </a:prstGeom>
              <a:noFill/>
              <a:ln>
                <a:noFill/>
              </a:ln>
            </p:spPr>
          </p:pic>
          <p:pic>
            <p:nvPicPr>
              <p:cNvPr id="1663" name="Google Shape;1663;p201"/>
              <p:cNvPicPr preferRelativeResize="0"/>
              <p:nvPr/>
            </p:nvPicPr>
            <p:blipFill>
              <a:blip r:embed="rId10">
                <a:alphaModFix/>
              </a:blip>
              <a:stretch>
                <a:fillRect/>
              </a:stretch>
            </p:blipFill>
            <p:spPr>
              <a:xfrm>
                <a:off x="2455600" y="3290448"/>
                <a:ext cx="346150" cy="346150"/>
              </a:xfrm>
              <a:prstGeom prst="rect">
                <a:avLst/>
              </a:prstGeom>
              <a:noFill/>
              <a:ln>
                <a:noFill/>
              </a:ln>
            </p:spPr>
          </p:pic>
          <p:pic>
            <p:nvPicPr>
              <p:cNvPr id="1664" name="Google Shape;1664;p201"/>
              <p:cNvPicPr preferRelativeResize="0"/>
              <p:nvPr/>
            </p:nvPicPr>
            <p:blipFill>
              <a:blip r:embed="rId11">
                <a:alphaModFix/>
              </a:blip>
              <a:stretch>
                <a:fillRect/>
              </a:stretch>
            </p:blipFill>
            <p:spPr>
              <a:xfrm>
                <a:off x="2914673" y="3290448"/>
                <a:ext cx="346150" cy="346150"/>
              </a:xfrm>
              <a:prstGeom prst="rect">
                <a:avLst/>
              </a:prstGeom>
              <a:noFill/>
              <a:ln>
                <a:noFill/>
              </a:ln>
            </p:spPr>
          </p:pic>
        </p:grpSp>
      </p:grpSp>
      <p:grpSp>
        <p:nvGrpSpPr>
          <p:cNvPr id="1665" name="Google Shape;1665;p201"/>
          <p:cNvGrpSpPr/>
          <p:nvPr/>
        </p:nvGrpSpPr>
        <p:grpSpPr>
          <a:xfrm>
            <a:off x="5697173" y="3301224"/>
            <a:ext cx="1194900" cy="891401"/>
            <a:chOff x="5697173" y="3301224"/>
            <a:chExt cx="1194900" cy="891401"/>
          </a:xfrm>
        </p:grpSpPr>
        <p:sp>
          <p:nvSpPr>
            <p:cNvPr id="1666" name="Google Shape;1666;p201"/>
            <p:cNvSpPr/>
            <p:nvPr/>
          </p:nvSpPr>
          <p:spPr>
            <a:xfrm>
              <a:off x="5697173" y="3703025"/>
              <a:ext cx="11949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Build a webapp for personnel.</a:t>
              </a:r>
              <a:endParaRPr sz="900" b="0" i="0" u="none" strike="noStrike" cap="none">
                <a:solidFill>
                  <a:srgbClr val="FFFFFF"/>
                </a:solidFill>
                <a:latin typeface="Roboto"/>
                <a:ea typeface="Roboto"/>
                <a:cs typeface="Roboto"/>
                <a:sym typeface="Roboto"/>
              </a:endParaRPr>
            </a:p>
          </p:txBody>
        </p:sp>
        <p:pic>
          <p:nvPicPr>
            <p:cNvPr id="1667" name="Google Shape;1667;p201"/>
            <p:cNvPicPr preferRelativeResize="0"/>
            <p:nvPr/>
          </p:nvPicPr>
          <p:blipFill>
            <a:blip r:embed="rId12">
              <a:alphaModFix/>
            </a:blip>
            <a:stretch>
              <a:fillRect/>
            </a:stretch>
          </p:blipFill>
          <p:spPr>
            <a:xfrm>
              <a:off x="6121548" y="3301224"/>
              <a:ext cx="346151" cy="346151"/>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51"/>
                                        </p:tgtEl>
                                        <p:attrNameLst>
                                          <p:attrName>style.visibility</p:attrName>
                                        </p:attrNameLst>
                                      </p:cBhvr>
                                      <p:to>
                                        <p:strVal val="visible"/>
                                      </p:to>
                                    </p:set>
                                    <p:animEffect transition="in" filter="fade">
                                      <p:cBhvr>
                                        <p:cTn id="7" dur="1000"/>
                                        <p:tgtEl>
                                          <p:spTgt spid="16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57"/>
                                        </p:tgtEl>
                                        <p:attrNameLst>
                                          <p:attrName>style.visibility</p:attrName>
                                        </p:attrNameLst>
                                      </p:cBhvr>
                                      <p:to>
                                        <p:strVal val="visible"/>
                                      </p:to>
                                    </p:set>
                                    <p:animEffect transition="in" filter="fade">
                                      <p:cBhvr>
                                        <p:cTn id="12" dur="1000"/>
                                        <p:tgtEl>
                                          <p:spTgt spid="16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40"/>
                                        </p:tgtEl>
                                        <p:attrNameLst>
                                          <p:attrName>style.visibility</p:attrName>
                                        </p:attrNameLst>
                                      </p:cBhvr>
                                      <p:to>
                                        <p:strVal val="visible"/>
                                      </p:to>
                                    </p:set>
                                    <p:animEffect transition="in" filter="fade">
                                      <p:cBhvr>
                                        <p:cTn id="17" dur="1000"/>
                                        <p:tgtEl>
                                          <p:spTgt spid="16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65"/>
                                        </p:tgtEl>
                                        <p:attrNameLst>
                                          <p:attrName>style.visibility</p:attrName>
                                        </p:attrNameLst>
                                      </p:cBhvr>
                                      <p:to>
                                        <p:strVal val="visible"/>
                                      </p:to>
                                    </p:set>
                                    <p:animEffect transition="in" filter="fade">
                                      <p:cBhvr>
                                        <p:cTn id="22" dur="1000"/>
                                        <p:tgtEl>
                                          <p:spTgt spid="16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1"/>
        <p:cNvGrpSpPr/>
        <p:nvPr/>
      </p:nvGrpSpPr>
      <p:grpSpPr>
        <a:xfrm>
          <a:off x="0" y="0"/>
          <a:ext cx="0" cy="0"/>
          <a:chOff x="0" y="0"/>
          <a:chExt cx="0" cy="0"/>
        </a:xfrm>
      </p:grpSpPr>
      <p:sp>
        <p:nvSpPr>
          <p:cNvPr id="1688" name="Google Shape;1688;p202"/>
          <p:cNvSpPr txBox="1">
            <a:spLocks noGrp="1"/>
          </p:cNvSpPr>
          <p:nvPr>
            <p:ph type="title"/>
          </p:nvPr>
        </p:nvSpPr>
        <p:spPr>
          <a:xfrm>
            <a:off x="88900" y="137150"/>
            <a:ext cx="85824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a:t>Machine Learning Reviews Qualifications as a Range of Possibilities.</a:t>
            </a:r>
            <a:endParaRPr sz="2100"/>
          </a:p>
        </p:txBody>
      </p:sp>
      <p:cxnSp>
        <p:nvCxnSpPr>
          <p:cNvPr id="2" name="Google Shape;1135;p139">
            <a:extLst>
              <a:ext uri="{FF2B5EF4-FFF2-40B4-BE49-F238E27FC236}">
                <a16:creationId xmlns:a16="http://schemas.microsoft.com/office/drawing/2014/main" id="{7CF65A73-5F3C-4437-100C-C79A39182031}"/>
              </a:ext>
            </a:extLst>
          </p:cNvPr>
          <p:cNvCxnSpPr/>
          <p:nvPr/>
        </p:nvCxnSpPr>
        <p:spPr>
          <a:xfrm>
            <a:off x="4552950" y="1278063"/>
            <a:ext cx="4246800" cy="0"/>
          </a:xfrm>
          <a:prstGeom prst="straightConnector1">
            <a:avLst/>
          </a:prstGeom>
          <a:noFill/>
          <a:ln w="9525" cap="flat" cmpd="sng">
            <a:solidFill>
              <a:srgbClr val="B4A7D6"/>
            </a:solidFill>
            <a:prstDash val="solid"/>
            <a:round/>
            <a:headEnd type="none" w="sm" len="sm"/>
            <a:tailEnd type="none" w="sm" len="sm"/>
          </a:ln>
        </p:spPr>
      </p:cxnSp>
      <p:sp>
        <p:nvSpPr>
          <p:cNvPr id="3" name="Google Shape;1136;p139">
            <a:extLst>
              <a:ext uri="{FF2B5EF4-FFF2-40B4-BE49-F238E27FC236}">
                <a16:creationId xmlns:a16="http://schemas.microsoft.com/office/drawing/2014/main" id="{228B750C-1120-585A-D658-FE9AA8584896}"/>
              </a:ext>
            </a:extLst>
          </p:cNvPr>
          <p:cNvSpPr txBox="1"/>
          <p:nvPr/>
        </p:nvSpPr>
        <p:spPr>
          <a:xfrm>
            <a:off x="8079450" y="1240113"/>
            <a:ext cx="6030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B4A7D6"/>
                </a:solidFill>
                <a:latin typeface="Helvetica Neue"/>
                <a:ea typeface="Helvetica Neue"/>
                <a:cs typeface="Helvetica Neue"/>
                <a:sym typeface="Helvetica Neue"/>
              </a:rPr>
              <a:t>Definitely Qualified</a:t>
            </a:r>
            <a:endParaRPr sz="600" b="1">
              <a:solidFill>
                <a:srgbClr val="B4A7D6"/>
              </a:solidFill>
              <a:latin typeface="Helvetica Neue"/>
              <a:ea typeface="Helvetica Neue"/>
              <a:cs typeface="Helvetica Neue"/>
              <a:sym typeface="Helvetica Neue"/>
            </a:endParaRPr>
          </a:p>
        </p:txBody>
      </p:sp>
      <p:cxnSp>
        <p:nvCxnSpPr>
          <p:cNvPr id="4" name="Google Shape;1137;p139">
            <a:extLst>
              <a:ext uri="{FF2B5EF4-FFF2-40B4-BE49-F238E27FC236}">
                <a16:creationId xmlns:a16="http://schemas.microsoft.com/office/drawing/2014/main" id="{C8CCFD57-2B77-81A1-351B-F1D54447E3EE}"/>
              </a:ext>
            </a:extLst>
          </p:cNvPr>
          <p:cNvCxnSpPr/>
          <p:nvPr/>
        </p:nvCxnSpPr>
        <p:spPr>
          <a:xfrm>
            <a:off x="88900" y="1278063"/>
            <a:ext cx="4292700" cy="0"/>
          </a:xfrm>
          <a:prstGeom prst="straightConnector1">
            <a:avLst/>
          </a:prstGeom>
          <a:noFill/>
          <a:ln w="9525" cap="flat" cmpd="sng">
            <a:solidFill>
              <a:srgbClr val="FF00FF"/>
            </a:solidFill>
            <a:prstDash val="solid"/>
            <a:round/>
            <a:headEnd type="none" w="sm" len="sm"/>
            <a:tailEnd type="none" w="sm" len="sm"/>
          </a:ln>
        </p:spPr>
      </p:cxnSp>
      <p:sp>
        <p:nvSpPr>
          <p:cNvPr id="5" name="Google Shape;1138;p139">
            <a:extLst>
              <a:ext uri="{FF2B5EF4-FFF2-40B4-BE49-F238E27FC236}">
                <a16:creationId xmlns:a16="http://schemas.microsoft.com/office/drawing/2014/main" id="{05A793B2-2393-ED32-AC38-165691BC82B7}"/>
              </a:ext>
            </a:extLst>
          </p:cNvPr>
          <p:cNvSpPr txBox="1"/>
          <p:nvPr/>
        </p:nvSpPr>
        <p:spPr>
          <a:xfrm>
            <a:off x="183250" y="1240113"/>
            <a:ext cx="6882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Definitely Not Qualified</a:t>
            </a:r>
            <a:endParaRPr sz="600" b="1">
              <a:solidFill>
                <a:srgbClr val="FF00FF"/>
              </a:solidFill>
              <a:latin typeface="Helvetica Neue"/>
              <a:ea typeface="Helvetica Neue"/>
              <a:cs typeface="Helvetica Neue"/>
              <a:sym typeface="Helvetica Neue"/>
            </a:endParaRPr>
          </a:p>
        </p:txBody>
      </p:sp>
      <p:sp>
        <p:nvSpPr>
          <p:cNvPr id="6" name="Google Shape;1139;p139">
            <a:extLst>
              <a:ext uri="{FF2B5EF4-FFF2-40B4-BE49-F238E27FC236}">
                <a16:creationId xmlns:a16="http://schemas.microsoft.com/office/drawing/2014/main" id="{B4735518-170A-DBCE-5AC0-EB495D944247}"/>
              </a:ext>
            </a:extLst>
          </p:cNvPr>
          <p:cNvSpPr txBox="1"/>
          <p:nvPr/>
        </p:nvSpPr>
        <p:spPr>
          <a:xfrm>
            <a:off x="8471325" y="161316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7" name="Google Shape;1140;p139">
            <a:extLst>
              <a:ext uri="{FF2B5EF4-FFF2-40B4-BE49-F238E27FC236}">
                <a16:creationId xmlns:a16="http://schemas.microsoft.com/office/drawing/2014/main" id="{4CBF6580-A0A4-A1E5-87F5-6A262E99F9CD}"/>
              </a:ext>
            </a:extLst>
          </p:cNvPr>
          <p:cNvSpPr/>
          <p:nvPr/>
        </p:nvSpPr>
        <p:spPr>
          <a:xfrm>
            <a:off x="88891" y="147656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1141;p139">
            <a:extLst>
              <a:ext uri="{FF2B5EF4-FFF2-40B4-BE49-F238E27FC236}">
                <a16:creationId xmlns:a16="http://schemas.microsoft.com/office/drawing/2014/main" id="{4C8A782C-1662-DF6A-4665-9BF1F34F3582}"/>
              </a:ext>
            </a:extLst>
          </p:cNvPr>
          <p:cNvSpPr/>
          <p:nvPr/>
        </p:nvSpPr>
        <p:spPr>
          <a:xfrm>
            <a:off x="8683881" y="147656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1142;p139">
            <a:extLst>
              <a:ext uri="{FF2B5EF4-FFF2-40B4-BE49-F238E27FC236}">
                <a16:creationId xmlns:a16="http://schemas.microsoft.com/office/drawing/2014/main" id="{3FB3D5F2-6552-4462-B0D8-41403385016E}"/>
              </a:ext>
            </a:extLst>
          </p:cNvPr>
          <p:cNvSpPr txBox="1"/>
          <p:nvPr/>
        </p:nvSpPr>
        <p:spPr>
          <a:xfrm>
            <a:off x="-98451" y="161316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10" name="Google Shape;1143;p139">
            <a:extLst>
              <a:ext uri="{FF2B5EF4-FFF2-40B4-BE49-F238E27FC236}">
                <a16:creationId xmlns:a16="http://schemas.microsoft.com/office/drawing/2014/main" id="{7FFFA2B7-8AAF-891B-CEB0-69148C1609DC}"/>
              </a:ext>
            </a:extLst>
          </p:cNvPr>
          <p:cNvGrpSpPr/>
          <p:nvPr/>
        </p:nvGrpSpPr>
        <p:grpSpPr>
          <a:xfrm>
            <a:off x="231425" y="1535349"/>
            <a:ext cx="8445649" cy="19500"/>
            <a:chOff x="231425" y="3897549"/>
            <a:chExt cx="8445649" cy="19500"/>
          </a:xfrm>
        </p:grpSpPr>
        <p:sp>
          <p:nvSpPr>
            <p:cNvPr id="11" name="Google Shape;1144;p139">
              <a:extLst>
                <a:ext uri="{FF2B5EF4-FFF2-40B4-BE49-F238E27FC236}">
                  <a16:creationId xmlns:a16="http://schemas.microsoft.com/office/drawing/2014/main" id="{FE4E045E-ECAB-F7BB-C218-380FA1109931}"/>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45;p139">
              <a:extLst>
                <a:ext uri="{FF2B5EF4-FFF2-40B4-BE49-F238E27FC236}">
                  <a16:creationId xmlns:a16="http://schemas.microsoft.com/office/drawing/2014/main" id="{A3697FAD-A345-D597-CEC7-52BE4070A91A}"/>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46;p139">
              <a:extLst>
                <a:ext uri="{FF2B5EF4-FFF2-40B4-BE49-F238E27FC236}">
                  <a16:creationId xmlns:a16="http://schemas.microsoft.com/office/drawing/2014/main" id="{0E06D6D0-ECC7-5965-AC65-8AA9EAA1967E}"/>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47;p139">
              <a:extLst>
                <a:ext uri="{FF2B5EF4-FFF2-40B4-BE49-F238E27FC236}">
                  <a16:creationId xmlns:a16="http://schemas.microsoft.com/office/drawing/2014/main" id="{D52C0A94-D5DF-C8BF-C019-05512A1C3806}"/>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 name="Google Shape;1149;p139">
            <a:extLst>
              <a:ext uri="{FF2B5EF4-FFF2-40B4-BE49-F238E27FC236}">
                <a16:creationId xmlns:a16="http://schemas.microsoft.com/office/drawing/2014/main" id="{C9C54FC8-1BF6-72B6-6084-B1CD4E7C6383}"/>
              </a:ext>
            </a:extLst>
          </p:cNvPr>
          <p:cNvCxnSpPr/>
          <p:nvPr/>
        </p:nvCxnSpPr>
        <p:spPr>
          <a:xfrm>
            <a:off x="4467538" y="1266861"/>
            <a:ext cx="0" cy="556500"/>
          </a:xfrm>
          <a:prstGeom prst="straightConnector1">
            <a:avLst/>
          </a:prstGeom>
          <a:noFill/>
          <a:ln w="9525" cap="flat" cmpd="sng">
            <a:solidFill>
              <a:srgbClr val="39B54A"/>
            </a:solidFill>
            <a:prstDash val="lgDash"/>
            <a:round/>
            <a:headEnd type="none" w="med" len="med"/>
            <a:tailEnd type="none" w="med" len="med"/>
          </a:ln>
        </p:spPr>
      </p:cxnSp>
      <p:sp>
        <p:nvSpPr>
          <p:cNvPr id="16" name="Google Shape;1150;p139">
            <a:extLst>
              <a:ext uri="{FF2B5EF4-FFF2-40B4-BE49-F238E27FC236}">
                <a16:creationId xmlns:a16="http://schemas.microsoft.com/office/drawing/2014/main" id="{DE2BA8B5-074F-C324-FA6E-0E601E80BBC9}"/>
              </a:ext>
            </a:extLst>
          </p:cNvPr>
          <p:cNvSpPr/>
          <p:nvPr/>
        </p:nvSpPr>
        <p:spPr>
          <a:xfrm>
            <a:off x="25" y="44519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Where do you place the “cutoff [green dot]?”</a:t>
            </a:r>
            <a:endParaRPr sz="1100" i="0" u="none" strike="noStrike" cap="none">
              <a:solidFill>
                <a:srgbClr val="FFFFFF"/>
              </a:solidFill>
              <a:latin typeface="Titillium Web"/>
              <a:ea typeface="Titillium Web"/>
              <a:cs typeface="Titillium Web"/>
              <a:sym typeface="Titillium Web"/>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ataRobot – Presentation Master Dark">
  <a:themeElements>
    <a:clrScheme name="Custom 29">
      <a:dk1>
        <a:srgbClr val="000000"/>
      </a:dk1>
      <a:lt1>
        <a:srgbClr val="FFFFFF"/>
      </a:lt1>
      <a:dk2>
        <a:srgbClr val="F2F0EE"/>
      </a:dk2>
      <a:lt2>
        <a:srgbClr val="E3E7F0"/>
      </a:lt2>
      <a:accent1>
        <a:srgbClr val="0099FF"/>
      </a:accent1>
      <a:accent2>
        <a:srgbClr val="FF2E3C"/>
      </a:accent2>
      <a:accent3>
        <a:srgbClr val="762CA0"/>
      </a:accent3>
      <a:accent4>
        <a:srgbClr val="FFC000"/>
      </a:accent4>
      <a:accent5>
        <a:srgbClr val="92CA18"/>
      </a:accent5>
      <a:accent6>
        <a:srgbClr val="27AFF4"/>
      </a:accent6>
      <a:hlink>
        <a:srgbClr val="0099FF"/>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168</TotalTime>
  <Words>2440</Words>
  <Application>Microsoft Macintosh PowerPoint</Application>
  <PresentationFormat>On-screen Show (16:9)</PresentationFormat>
  <Paragraphs>301</Paragraphs>
  <Slides>44</Slides>
  <Notes>39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Arial</vt:lpstr>
      <vt:lpstr>Courier New</vt:lpstr>
      <vt:lpstr>Helvetica Neue</vt:lpstr>
      <vt:lpstr>Impact</vt:lpstr>
      <vt:lpstr>Roboto</vt:lpstr>
      <vt:lpstr>Roboto Light</vt:lpstr>
      <vt:lpstr>Söhne</vt:lpstr>
      <vt:lpstr>Titillium Web</vt:lpstr>
      <vt:lpstr>Titillium Web ExtraLight</vt:lpstr>
      <vt:lpstr>DataRobot – Presentation Master Dark</vt:lpstr>
      <vt:lpstr>PowerPoint Presentation</vt:lpstr>
      <vt:lpstr>PowerPoint Presentation</vt:lpstr>
      <vt:lpstr>Delivering value with AI takes five steps.</vt:lpstr>
      <vt:lpstr>There are multiple stakeholders along this journey.</vt:lpstr>
      <vt:lpstr>Simple example of an AI Workflow.</vt:lpstr>
      <vt:lpstr>PowerPoint Presentation</vt:lpstr>
      <vt:lpstr>Fundamentally AI understanding is probabilistic.</vt:lpstr>
      <vt:lpstr>Let’s put a model into production.</vt:lpstr>
      <vt:lpstr>Machine Learning Reviews Qualifications as a Range of Possibilities.</vt:lpstr>
      <vt:lpstr>Machine Learning Reviews Qualifications as a Range of Possibilities.</vt:lpstr>
      <vt:lpstr>Machine Learning Reviews Qualifications as a Range of Possibilities.</vt:lpstr>
      <vt:lpstr>Machine Learning Reviews Qualifications as a Range of Possibilities.</vt:lpstr>
      <vt:lpstr>Machine Learning Reviews Qualifications as a Range of Possibilities.</vt:lpstr>
      <vt:lpstr>Similar individuals near the cutoff get different outcomes.</vt:lpstr>
      <vt:lpstr>The model has been running in the background, let’s review outcomes.</vt:lpstr>
      <vt:lpstr>Using the historical outcomes, where should we put the green line.  Let’s make sure we are fair by two groups.</vt:lpstr>
      <vt:lpstr>Sometimes success is more important.</vt:lpstr>
      <vt:lpstr>Sometimes success is more important.</vt:lpstr>
      <vt:lpstr>What about avoiding the poor outcome?</vt:lpstr>
      <vt:lpstr>What about avoiding the poor outcome?</vt:lpstr>
      <vt:lpstr>PowerPoint Presentation</vt:lpstr>
      <vt:lpstr>Technology Ethics has additional considerations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 the next 3-5 years, AI augmented decisions &amp; design will be common place.</vt:lpstr>
      <vt:lpstr>AI in Journalism [societal understanding of events] &amp; content creation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Kwartler, Edward</cp:lastModifiedBy>
  <cp:revision>9</cp:revision>
  <dcterms:modified xsi:type="dcterms:W3CDTF">2022-12-05T17:39:22Z</dcterms:modified>
</cp:coreProperties>
</file>